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diagrams/layout5.xml" ContentType="application/vnd.openxmlformats-officedocument.drawingml.diagramLayout+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diagrams/layout4.xml" ContentType="application/vnd.openxmlformats-officedocument.drawingml.diagram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xls" ContentType="application/vnd.ms-excel"/>
  <Override PartName="/ppt/tags/tag58.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tags/tag32.xml" ContentType="application/vnd.openxmlformats-officedocument.presentationml.tags+xml"/>
  <Override PartName="/ppt/tags/tag5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90" r:id="rId3"/>
    <p:sldId id="291" r:id="rId4"/>
    <p:sldId id="292" r:id="rId5"/>
    <p:sldId id="262" r:id="rId6"/>
    <p:sldId id="266" r:id="rId7"/>
    <p:sldId id="267" r:id="rId8"/>
    <p:sldId id="265" r:id="rId9"/>
    <p:sldId id="289" r:id="rId10"/>
    <p:sldId id="274" r:id="rId11"/>
    <p:sldId id="275" r:id="rId12"/>
    <p:sldId id="283" r:id="rId13"/>
    <p:sldId id="285" r:id="rId14"/>
    <p:sldId id="270" r:id="rId15"/>
    <p:sldId id="276" r:id="rId16"/>
    <p:sldId id="287" r:id="rId17"/>
  </p:sldIdLst>
  <p:sldSz cx="9144000" cy="6858000" type="screen4x3"/>
  <p:notesSz cx="6858000" cy="9144000"/>
  <p:custDataLst>
    <p:tags r:id="rId19"/>
  </p:custData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88037" autoAdjust="0"/>
  </p:normalViewPr>
  <p:slideViewPr>
    <p:cSldViewPr>
      <p:cViewPr varScale="1">
        <p:scale>
          <a:sx n="65" d="100"/>
          <a:sy n="65" d="100"/>
        </p:scale>
        <p:origin x="-1710" y="-96"/>
      </p:cViewPr>
      <p:guideLst>
        <p:guide orient="horz" pos="2160"/>
        <p:guide pos="2880"/>
      </p:guideLst>
    </p:cSldViewPr>
  </p:slideViewPr>
  <p:outlineViewPr>
    <p:cViewPr>
      <p:scale>
        <a:sx n="33" d="100"/>
        <a:sy n="33" d="100"/>
      </p:scale>
      <p:origin x="0" y="238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2AF3F-30F0-464D-9A5F-C013DAFC6731}"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en-US"/>
        </a:p>
      </dgm:t>
    </dgm:pt>
    <dgm:pt modelId="{428D99FF-803C-4F93-92B8-7EA082FF7859}">
      <dgm:prSet phldrT="[Text]" custT="1"/>
      <dgm:spPr>
        <a:solidFill>
          <a:schemeClr val="accent1">
            <a:lumMod val="20000"/>
            <a:lumOff val="80000"/>
          </a:schemeClr>
        </a:solidFill>
      </dgm:spPr>
      <dgm:t>
        <a:bodyPr/>
        <a:lstStyle/>
        <a:p>
          <a:r>
            <a:rPr lang="en-US" sz="2400" dirty="0" smtClean="0"/>
            <a:t>Deriving Employee Engagement</a:t>
          </a:r>
          <a:endParaRPr lang="en-US" sz="2400" dirty="0"/>
        </a:p>
      </dgm:t>
    </dgm:pt>
    <dgm:pt modelId="{BF24A50D-8EF8-40AC-98E4-87293B4369D1}" type="parTrans" cxnId="{DFE0BE39-313D-4FB4-98EF-1A2923886C23}">
      <dgm:prSet/>
      <dgm:spPr/>
      <dgm:t>
        <a:bodyPr/>
        <a:lstStyle/>
        <a:p>
          <a:endParaRPr lang="en-US" sz="1400"/>
        </a:p>
      </dgm:t>
    </dgm:pt>
    <dgm:pt modelId="{652C6BE4-2A6A-4DB5-BD16-FF9F9A968031}" type="sibTrans" cxnId="{DFE0BE39-313D-4FB4-98EF-1A2923886C23}">
      <dgm:prSet/>
      <dgm:spPr/>
      <dgm:t>
        <a:bodyPr/>
        <a:lstStyle/>
        <a:p>
          <a:endParaRPr lang="en-US" sz="1400"/>
        </a:p>
      </dgm:t>
    </dgm:pt>
    <dgm:pt modelId="{A845271A-8F73-4C66-84B3-8D60785D790A}">
      <dgm:prSet phldrT="[Text]" custT="1"/>
      <dgm:spPr>
        <a:solidFill>
          <a:schemeClr val="accent1">
            <a:lumMod val="20000"/>
            <a:lumOff val="80000"/>
          </a:schemeClr>
        </a:solidFill>
      </dgm:spPr>
      <dgm:t>
        <a:bodyPr/>
        <a:lstStyle/>
        <a:p>
          <a:r>
            <a:rPr lang="en-IN" sz="2400" dirty="0" smtClean="0"/>
            <a:t>Employee Development Plan</a:t>
          </a:r>
          <a:endParaRPr lang="en-US" sz="2400" dirty="0" smtClean="0"/>
        </a:p>
      </dgm:t>
    </dgm:pt>
    <dgm:pt modelId="{DC9867D1-AE2F-486C-81BB-83982C25F5F3}" type="parTrans" cxnId="{B4D31AAD-F1A2-43F4-BB8A-3CD0E7F22080}">
      <dgm:prSet/>
      <dgm:spPr/>
      <dgm:t>
        <a:bodyPr/>
        <a:lstStyle/>
        <a:p>
          <a:endParaRPr lang="en-US" sz="1400"/>
        </a:p>
      </dgm:t>
    </dgm:pt>
    <dgm:pt modelId="{CBAF2FC5-59FC-4524-BC1F-4730AF343416}" type="sibTrans" cxnId="{B4D31AAD-F1A2-43F4-BB8A-3CD0E7F22080}">
      <dgm:prSet/>
      <dgm:spPr/>
      <dgm:t>
        <a:bodyPr/>
        <a:lstStyle/>
        <a:p>
          <a:endParaRPr lang="en-US" sz="1400"/>
        </a:p>
      </dgm:t>
    </dgm:pt>
    <dgm:pt modelId="{A2CD3E4D-FAC8-4582-8C3F-E30DB5C900B9}">
      <dgm:prSet phldrT="[Text]" custT="1"/>
      <dgm:spPr>
        <a:solidFill>
          <a:schemeClr val="accent1">
            <a:lumMod val="20000"/>
            <a:lumOff val="80000"/>
          </a:schemeClr>
        </a:solidFill>
      </dgm:spPr>
      <dgm:t>
        <a:bodyPr/>
        <a:lstStyle/>
        <a:p>
          <a:r>
            <a:rPr lang="en-IN" sz="2400" dirty="0" smtClean="0"/>
            <a:t>Managing Manager and Employee Generation Gap</a:t>
          </a:r>
          <a:endParaRPr lang="en-US" sz="2400" dirty="0" smtClean="0"/>
        </a:p>
      </dgm:t>
    </dgm:pt>
    <dgm:pt modelId="{FCB2C1DA-92C0-4546-B7AC-B8FEADCC1603}" type="parTrans" cxnId="{FD3B50BE-E581-46F1-8B8C-B52479900ADC}">
      <dgm:prSet/>
      <dgm:spPr/>
      <dgm:t>
        <a:bodyPr/>
        <a:lstStyle/>
        <a:p>
          <a:endParaRPr lang="en-US" sz="1400"/>
        </a:p>
      </dgm:t>
    </dgm:pt>
    <dgm:pt modelId="{9229DB13-8D47-4789-A89A-A2DFFC289BB8}" type="sibTrans" cxnId="{FD3B50BE-E581-46F1-8B8C-B52479900ADC}">
      <dgm:prSet/>
      <dgm:spPr/>
      <dgm:t>
        <a:bodyPr/>
        <a:lstStyle/>
        <a:p>
          <a:endParaRPr lang="en-US" sz="1400"/>
        </a:p>
      </dgm:t>
    </dgm:pt>
    <dgm:pt modelId="{797A9EF6-2455-40EF-B157-6B14F8C1C9F6}">
      <dgm:prSet phldrT="[Text]" custT="1"/>
      <dgm:spPr>
        <a:solidFill>
          <a:schemeClr val="accent1">
            <a:lumMod val="20000"/>
            <a:lumOff val="80000"/>
          </a:schemeClr>
        </a:solidFill>
      </dgm:spPr>
      <dgm:t>
        <a:bodyPr/>
        <a:lstStyle/>
        <a:p>
          <a:r>
            <a:rPr lang="en-US" sz="2400" dirty="0" smtClean="0"/>
            <a:t>Aligning HR with Business</a:t>
          </a:r>
          <a:endParaRPr lang="en-US" sz="2400" dirty="0"/>
        </a:p>
      </dgm:t>
    </dgm:pt>
    <dgm:pt modelId="{29B47C83-1A38-4868-B2A9-2008059F9E88}" type="parTrans" cxnId="{41436284-25FA-4166-9873-C10E36CCF27B}">
      <dgm:prSet/>
      <dgm:spPr/>
      <dgm:t>
        <a:bodyPr/>
        <a:lstStyle/>
        <a:p>
          <a:endParaRPr lang="en-US" sz="1400"/>
        </a:p>
      </dgm:t>
    </dgm:pt>
    <dgm:pt modelId="{61AFE6A3-ACBD-450B-9CF7-FF89925D7358}" type="sibTrans" cxnId="{41436284-25FA-4166-9873-C10E36CCF27B}">
      <dgm:prSet/>
      <dgm:spPr/>
      <dgm:t>
        <a:bodyPr/>
        <a:lstStyle/>
        <a:p>
          <a:endParaRPr lang="en-US" sz="1400"/>
        </a:p>
      </dgm:t>
    </dgm:pt>
    <dgm:pt modelId="{3C44777A-6AA2-45E1-A063-27CADBDAF88E}" type="pres">
      <dgm:prSet presAssocID="{2122AF3F-30F0-464D-9A5F-C013DAFC6731}" presName="linear" presStyleCnt="0">
        <dgm:presLayoutVars>
          <dgm:dir/>
          <dgm:resizeHandles val="exact"/>
        </dgm:presLayoutVars>
      </dgm:prSet>
      <dgm:spPr/>
      <dgm:t>
        <a:bodyPr/>
        <a:lstStyle/>
        <a:p>
          <a:endParaRPr lang="en-US"/>
        </a:p>
      </dgm:t>
    </dgm:pt>
    <dgm:pt modelId="{519551EB-CAC1-4AFB-ADDA-9AAE37189F9E}" type="pres">
      <dgm:prSet presAssocID="{797A9EF6-2455-40EF-B157-6B14F8C1C9F6}" presName="comp" presStyleCnt="0"/>
      <dgm:spPr/>
      <dgm:t>
        <a:bodyPr/>
        <a:lstStyle/>
        <a:p>
          <a:endParaRPr lang="en-IN"/>
        </a:p>
      </dgm:t>
    </dgm:pt>
    <dgm:pt modelId="{6293099B-7E28-47CF-9460-08BB1D5DA4BD}" type="pres">
      <dgm:prSet presAssocID="{797A9EF6-2455-40EF-B157-6B14F8C1C9F6}" presName="box" presStyleLbl="node1" presStyleIdx="0" presStyleCnt="4"/>
      <dgm:spPr/>
      <dgm:t>
        <a:bodyPr/>
        <a:lstStyle/>
        <a:p>
          <a:endParaRPr lang="en-US"/>
        </a:p>
      </dgm:t>
    </dgm:pt>
    <dgm:pt modelId="{2A112812-F8DE-4D93-BABE-D9E91C73F63D}" type="pres">
      <dgm:prSet presAssocID="{797A9EF6-2455-40EF-B157-6B14F8C1C9F6}"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E532DA40-8CFF-4F3E-95F6-25727DBA2027}" type="pres">
      <dgm:prSet presAssocID="{797A9EF6-2455-40EF-B157-6B14F8C1C9F6}" presName="text" presStyleLbl="node1" presStyleIdx="0" presStyleCnt="4">
        <dgm:presLayoutVars>
          <dgm:bulletEnabled val="1"/>
        </dgm:presLayoutVars>
      </dgm:prSet>
      <dgm:spPr/>
      <dgm:t>
        <a:bodyPr/>
        <a:lstStyle/>
        <a:p>
          <a:endParaRPr lang="en-US"/>
        </a:p>
      </dgm:t>
    </dgm:pt>
    <dgm:pt modelId="{1AFC3A7A-4841-42E8-AAC7-DD5DBF77DF80}" type="pres">
      <dgm:prSet presAssocID="{61AFE6A3-ACBD-450B-9CF7-FF89925D7358}" presName="spacer" presStyleCnt="0"/>
      <dgm:spPr/>
      <dgm:t>
        <a:bodyPr/>
        <a:lstStyle/>
        <a:p>
          <a:endParaRPr lang="en-IN"/>
        </a:p>
      </dgm:t>
    </dgm:pt>
    <dgm:pt modelId="{70DCFD7A-F44C-412C-9EAF-BE929EAF732A}" type="pres">
      <dgm:prSet presAssocID="{428D99FF-803C-4F93-92B8-7EA082FF7859}" presName="comp" presStyleCnt="0"/>
      <dgm:spPr/>
      <dgm:t>
        <a:bodyPr/>
        <a:lstStyle/>
        <a:p>
          <a:endParaRPr lang="en-IN"/>
        </a:p>
      </dgm:t>
    </dgm:pt>
    <dgm:pt modelId="{F52BBFBF-919A-4750-9DB6-C4A5E609E28B}" type="pres">
      <dgm:prSet presAssocID="{428D99FF-803C-4F93-92B8-7EA082FF7859}" presName="box" presStyleLbl="node1" presStyleIdx="1" presStyleCnt="4" custLinFactNeighborX="14545"/>
      <dgm:spPr/>
      <dgm:t>
        <a:bodyPr/>
        <a:lstStyle/>
        <a:p>
          <a:endParaRPr lang="en-US"/>
        </a:p>
      </dgm:t>
    </dgm:pt>
    <dgm:pt modelId="{ACC01A04-BCAA-4236-8FDB-7F9F54F9636F}" type="pres">
      <dgm:prSet presAssocID="{428D99FF-803C-4F93-92B8-7EA082FF7859}" presName="img" presStyleLbl="fgImgPlace1" presStyleIdx="1" presStyleCnt="4"/>
      <dgm:spPr>
        <a:blipFill rotWithShape="0">
          <a:blip xmlns:r="http://schemas.openxmlformats.org/officeDocument/2006/relationships" r:embed="rId2"/>
          <a:stretch>
            <a:fillRect/>
          </a:stretch>
        </a:blipFill>
      </dgm:spPr>
      <dgm:t>
        <a:bodyPr/>
        <a:lstStyle/>
        <a:p>
          <a:endParaRPr lang="en-IN"/>
        </a:p>
      </dgm:t>
    </dgm:pt>
    <dgm:pt modelId="{CF1268B0-BE22-46FC-B3D4-B7D7D303190C}" type="pres">
      <dgm:prSet presAssocID="{428D99FF-803C-4F93-92B8-7EA082FF7859}" presName="text" presStyleLbl="node1" presStyleIdx="1" presStyleCnt="4">
        <dgm:presLayoutVars>
          <dgm:bulletEnabled val="1"/>
        </dgm:presLayoutVars>
      </dgm:prSet>
      <dgm:spPr/>
      <dgm:t>
        <a:bodyPr/>
        <a:lstStyle/>
        <a:p>
          <a:endParaRPr lang="en-US"/>
        </a:p>
      </dgm:t>
    </dgm:pt>
    <dgm:pt modelId="{65835E2B-DD5E-46FA-8043-CE18C12645A5}" type="pres">
      <dgm:prSet presAssocID="{652C6BE4-2A6A-4DB5-BD16-FF9F9A968031}" presName="spacer" presStyleCnt="0"/>
      <dgm:spPr/>
      <dgm:t>
        <a:bodyPr/>
        <a:lstStyle/>
        <a:p>
          <a:endParaRPr lang="en-IN"/>
        </a:p>
      </dgm:t>
    </dgm:pt>
    <dgm:pt modelId="{E665ABFA-7800-42F5-8C5B-0010556955AA}" type="pres">
      <dgm:prSet presAssocID="{A845271A-8F73-4C66-84B3-8D60785D790A}" presName="comp" presStyleCnt="0"/>
      <dgm:spPr/>
      <dgm:t>
        <a:bodyPr/>
        <a:lstStyle/>
        <a:p>
          <a:endParaRPr lang="en-IN"/>
        </a:p>
      </dgm:t>
    </dgm:pt>
    <dgm:pt modelId="{8806C40E-A876-427F-8300-C48B3B581241}" type="pres">
      <dgm:prSet presAssocID="{A845271A-8F73-4C66-84B3-8D60785D790A}" presName="box" presStyleLbl="node1" presStyleIdx="2" presStyleCnt="4"/>
      <dgm:spPr/>
      <dgm:t>
        <a:bodyPr/>
        <a:lstStyle/>
        <a:p>
          <a:endParaRPr lang="en-US"/>
        </a:p>
      </dgm:t>
    </dgm:pt>
    <dgm:pt modelId="{8013FDB1-4A8B-41D8-9506-3909C123F1A8}" type="pres">
      <dgm:prSet presAssocID="{A845271A-8F73-4C66-84B3-8D60785D790A}" presName="img" presStyleLbl="fgImgPlace1" presStyleIdx="2" presStyleCnt="4"/>
      <dgm:spPr>
        <a:blipFill rotWithShape="0">
          <a:blip xmlns:r="http://schemas.openxmlformats.org/officeDocument/2006/relationships" r:embed="rId3"/>
          <a:stretch>
            <a:fillRect/>
          </a:stretch>
        </a:blipFill>
      </dgm:spPr>
      <dgm:t>
        <a:bodyPr/>
        <a:lstStyle/>
        <a:p>
          <a:endParaRPr lang="en-IN"/>
        </a:p>
      </dgm:t>
    </dgm:pt>
    <dgm:pt modelId="{DE7E01CD-EACE-4E11-BE34-413689616163}" type="pres">
      <dgm:prSet presAssocID="{A845271A-8F73-4C66-84B3-8D60785D790A}" presName="text" presStyleLbl="node1" presStyleIdx="2" presStyleCnt="4">
        <dgm:presLayoutVars>
          <dgm:bulletEnabled val="1"/>
        </dgm:presLayoutVars>
      </dgm:prSet>
      <dgm:spPr/>
      <dgm:t>
        <a:bodyPr/>
        <a:lstStyle/>
        <a:p>
          <a:endParaRPr lang="en-US"/>
        </a:p>
      </dgm:t>
    </dgm:pt>
    <dgm:pt modelId="{C82C2F3F-EA8C-4864-8223-174D197905D6}" type="pres">
      <dgm:prSet presAssocID="{CBAF2FC5-59FC-4524-BC1F-4730AF343416}" presName="spacer" presStyleCnt="0"/>
      <dgm:spPr/>
      <dgm:t>
        <a:bodyPr/>
        <a:lstStyle/>
        <a:p>
          <a:endParaRPr lang="en-IN"/>
        </a:p>
      </dgm:t>
    </dgm:pt>
    <dgm:pt modelId="{C3317952-1BE6-47F6-A033-A950B55FE088}" type="pres">
      <dgm:prSet presAssocID="{A2CD3E4D-FAC8-4582-8C3F-E30DB5C900B9}" presName="comp" presStyleCnt="0"/>
      <dgm:spPr/>
      <dgm:t>
        <a:bodyPr/>
        <a:lstStyle/>
        <a:p>
          <a:endParaRPr lang="en-IN"/>
        </a:p>
      </dgm:t>
    </dgm:pt>
    <dgm:pt modelId="{FBFD6C1E-C571-447F-8541-67F442EFEF84}" type="pres">
      <dgm:prSet presAssocID="{A2CD3E4D-FAC8-4582-8C3F-E30DB5C900B9}" presName="box" presStyleLbl="node1" presStyleIdx="3" presStyleCnt="4"/>
      <dgm:spPr/>
      <dgm:t>
        <a:bodyPr/>
        <a:lstStyle/>
        <a:p>
          <a:endParaRPr lang="en-US"/>
        </a:p>
      </dgm:t>
    </dgm:pt>
    <dgm:pt modelId="{348AEAB8-1EBE-4F11-9A6D-52937DF1D56D}" type="pres">
      <dgm:prSet presAssocID="{A2CD3E4D-FAC8-4582-8C3F-E30DB5C900B9}" presName="img" presStyleLbl="fgImgPlace1" presStyleIdx="3" presStyleCnt="4"/>
      <dgm:spPr>
        <a:blipFill rotWithShape="0">
          <a:blip xmlns:r="http://schemas.openxmlformats.org/officeDocument/2006/relationships" r:embed="rId4"/>
          <a:stretch>
            <a:fillRect/>
          </a:stretch>
        </a:blipFill>
      </dgm:spPr>
      <dgm:t>
        <a:bodyPr/>
        <a:lstStyle/>
        <a:p>
          <a:endParaRPr lang="en-IN"/>
        </a:p>
      </dgm:t>
    </dgm:pt>
    <dgm:pt modelId="{6D395981-C4C4-45E2-8FE3-083270591E82}" type="pres">
      <dgm:prSet presAssocID="{A2CD3E4D-FAC8-4582-8C3F-E30DB5C900B9}" presName="text" presStyleLbl="node1" presStyleIdx="3" presStyleCnt="4">
        <dgm:presLayoutVars>
          <dgm:bulletEnabled val="1"/>
        </dgm:presLayoutVars>
      </dgm:prSet>
      <dgm:spPr/>
      <dgm:t>
        <a:bodyPr/>
        <a:lstStyle/>
        <a:p>
          <a:endParaRPr lang="en-US"/>
        </a:p>
      </dgm:t>
    </dgm:pt>
  </dgm:ptLst>
  <dgm:cxnLst>
    <dgm:cxn modelId="{FB588B3F-EA51-46AA-8164-B8FEFE035A9E}" type="presOf" srcId="{797A9EF6-2455-40EF-B157-6B14F8C1C9F6}" destId="{E532DA40-8CFF-4F3E-95F6-25727DBA2027}" srcOrd="1" destOrd="0" presId="urn:microsoft.com/office/officeart/2005/8/layout/vList4#1"/>
    <dgm:cxn modelId="{DFE0BE39-313D-4FB4-98EF-1A2923886C23}" srcId="{2122AF3F-30F0-464D-9A5F-C013DAFC6731}" destId="{428D99FF-803C-4F93-92B8-7EA082FF7859}" srcOrd="1" destOrd="0" parTransId="{BF24A50D-8EF8-40AC-98E4-87293B4369D1}" sibTransId="{652C6BE4-2A6A-4DB5-BD16-FF9F9A968031}"/>
    <dgm:cxn modelId="{6DF060F4-E11F-4D55-A993-2D5EF1950B24}" type="presOf" srcId="{2122AF3F-30F0-464D-9A5F-C013DAFC6731}" destId="{3C44777A-6AA2-45E1-A063-27CADBDAF88E}" srcOrd="0" destOrd="0" presId="urn:microsoft.com/office/officeart/2005/8/layout/vList4#1"/>
    <dgm:cxn modelId="{B4D31AAD-F1A2-43F4-BB8A-3CD0E7F22080}" srcId="{2122AF3F-30F0-464D-9A5F-C013DAFC6731}" destId="{A845271A-8F73-4C66-84B3-8D60785D790A}" srcOrd="2" destOrd="0" parTransId="{DC9867D1-AE2F-486C-81BB-83982C25F5F3}" sibTransId="{CBAF2FC5-59FC-4524-BC1F-4730AF343416}"/>
    <dgm:cxn modelId="{CA92B8F4-F8FF-48A1-B94E-E75BFDC6A597}" type="presOf" srcId="{A2CD3E4D-FAC8-4582-8C3F-E30DB5C900B9}" destId="{FBFD6C1E-C571-447F-8541-67F442EFEF84}" srcOrd="0" destOrd="0" presId="urn:microsoft.com/office/officeart/2005/8/layout/vList4#1"/>
    <dgm:cxn modelId="{FD3B50BE-E581-46F1-8B8C-B52479900ADC}" srcId="{2122AF3F-30F0-464D-9A5F-C013DAFC6731}" destId="{A2CD3E4D-FAC8-4582-8C3F-E30DB5C900B9}" srcOrd="3" destOrd="0" parTransId="{FCB2C1DA-92C0-4546-B7AC-B8FEADCC1603}" sibTransId="{9229DB13-8D47-4789-A89A-A2DFFC289BB8}"/>
    <dgm:cxn modelId="{A77AB78C-CB25-4B3D-BC7D-092E1AC1A2B1}" type="presOf" srcId="{A845271A-8F73-4C66-84B3-8D60785D790A}" destId="{8806C40E-A876-427F-8300-C48B3B581241}" srcOrd="0" destOrd="0" presId="urn:microsoft.com/office/officeart/2005/8/layout/vList4#1"/>
    <dgm:cxn modelId="{C3B583AF-F4E2-4C9A-A1A3-4E603A42ACAC}" type="presOf" srcId="{A845271A-8F73-4C66-84B3-8D60785D790A}" destId="{DE7E01CD-EACE-4E11-BE34-413689616163}" srcOrd="1" destOrd="0" presId="urn:microsoft.com/office/officeart/2005/8/layout/vList4#1"/>
    <dgm:cxn modelId="{8E92231F-BE83-4B65-9C4C-CCF0DB1E37B3}" type="presOf" srcId="{428D99FF-803C-4F93-92B8-7EA082FF7859}" destId="{F52BBFBF-919A-4750-9DB6-C4A5E609E28B}" srcOrd="0" destOrd="0" presId="urn:microsoft.com/office/officeart/2005/8/layout/vList4#1"/>
    <dgm:cxn modelId="{03EAF984-ECA3-4A1C-A63D-B09D447E22D7}" type="presOf" srcId="{A2CD3E4D-FAC8-4582-8C3F-E30DB5C900B9}" destId="{6D395981-C4C4-45E2-8FE3-083270591E82}" srcOrd="1" destOrd="0" presId="urn:microsoft.com/office/officeart/2005/8/layout/vList4#1"/>
    <dgm:cxn modelId="{41436284-25FA-4166-9873-C10E36CCF27B}" srcId="{2122AF3F-30F0-464D-9A5F-C013DAFC6731}" destId="{797A9EF6-2455-40EF-B157-6B14F8C1C9F6}" srcOrd="0" destOrd="0" parTransId="{29B47C83-1A38-4868-B2A9-2008059F9E88}" sibTransId="{61AFE6A3-ACBD-450B-9CF7-FF89925D7358}"/>
    <dgm:cxn modelId="{45B42578-200E-42A9-9535-524FC3FCC4E4}" type="presOf" srcId="{428D99FF-803C-4F93-92B8-7EA082FF7859}" destId="{CF1268B0-BE22-46FC-B3D4-B7D7D303190C}" srcOrd="1" destOrd="0" presId="urn:microsoft.com/office/officeart/2005/8/layout/vList4#1"/>
    <dgm:cxn modelId="{771314DA-823B-4AAA-95B5-2F9F05F32CDC}" type="presOf" srcId="{797A9EF6-2455-40EF-B157-6B14F8C1C9F6}" destId="{6293099B-7E28-47CF-9460-08BB1D5DA4BD}" srcOrd="0" destOrd="0" presId="urn:microsoft.com/office/officeart/2005/8/layout/vList4#1"/>
    <dgm:cxn modelId="{F9456B88-43D6-4188-B1DC-B420F1010764}" type="presParOf" srcId="{3C44777A-6AA2-45E1-A063-27CADBDAF88E}" destId="{519551EB-CAC1-4AFB-ADDA-9AAE37189F9E}" srcOrd="0" destOrd="0" presId="urn:microsoft.com/office/officeart/2005/8/layout/vList4#1"/>
    <dgm:cxn modelId="{ADDB83C2-71A0-4ECC-8278-FCCDB3AF0CA2}" type="presParOf" srcId="{519551EB-CAC1-4AFB-ADDA-9AAE37189F9E}" destId="{6293099B-7E28-47CF-9460-08BB1D5DA4BD}" srcOrd="0" destOrd="0" presId="urn:microsoft.com/office/officeart/2005/8/layout/vList4#1"/>
    <dgm:cxn modelId="{EB2C412D-65DF-43D6-8505-7F595549765A}" type="presParOf" srcId="{519551EB-CAC1-4AFB-ADDA-9AAE37189F9E}" destId="{2A112812-F8DE-4D93-BABE-D9E91C73F63D}" srcOrd="1" destOrd="0" presId="urn:microsoft.com/office/officeart/2005/8/layout/vList4#1"/>
    <dgm:cxn modelId="{CF502150-9218-420C-9567-532EDEB02B00}" type="presParOf" srcId="{519551EB-CAC1-4AFB-ADDA-9AAE37189F9E}" destId="{E532DA40-8CFF-4F3E-95F6-25727DBA2027}" srcOrd="2" destOrd="0" presId="urn:microsoft.com/office/officeart/2005/8/layout/vList4#1"/>
    <dgm:cxn modelId="{87436357-A990-47DB-804F-A21FFB8A45F3}" type="presParOf" srcId="{3C44777A-6AA2-45E1-A063-27CADBDAF88E}" destId="{1AFC3A7A-4841-42E8-AAC7-DD5DBF77DF80}" srcOrd="1" destOrd="0" presId="urn:microsoft.com/office/officeart/2005/8/layout/vList4#1"/>
    <dgm:cxn modelId="{D5B0F6C0-4381-435E-9F4F-9B332C2681A0}" type="presParOf" srcId="{3C44777A-6AA2-45E1-A063-27CADBDAF88E}" destId="{70DCFD7A-F44C-412C-9EAF-BE929EAF732A}" srcOrd="2" destOrd="0" presId="urn:microsoft.com/office/officeart/2005/8/layout/vList4#1"/>
    <dgm:cxn modelId="{B99D4BE5-37F6-46E8-9092-A0E422F6DDC5}" type="presParOf" srcId="{70DCFD7A-F44C-412C-9EAF-BE929EAF732A}" destId="{F52BBFBF-919A-4750-9DB6-C4A5E609E28B}" srcOrd="0" destOrd="0" presId="urn:microsoft.com/office/officeart/2005/8/layout/vList4#1"/>
    <dgm:cxn modelId="{0B71D43F-3F03-4C99-88BB-81CEEA05BF43}" type="presParOf" srcId="{70DCFD7A-F44C-412C-9EAF-BE929EAF732A}" destId="{ACC01A04-BCAA-4236-8FDB-7F9F54F9636F}" srcOrd="1" destOrd="0" presId="urn:microsoft.com/office/officeart/2005/8/layout/vList4#1"/>
    <dgm:cxn modelId="{1F3C2E74-1480-46C7-B1F7-0325BFD5BD3E}" type="presParOf" srcId="{70DCFD7A-F44C-412C-9EAF-BE929EAF732A}" destId="{CF1268B0-BE22-46FC-B3D4-B7D7D303190C}" srcOrd="2" destOrd="0" presId="urn:microsoft.com/office/officeart/2005/8/layout/vList4#1"/>
    <dgm:cxn modelId="{A45CE5B9-C02A-4C02-A375-E2EC5DE590FD}" type="presParOf" srcId="{3C44777A-6AA2-45E1-A063-27CADBDAF88E}" destId="{65835E2B-DD5E-46FA-8043-CE18C12645A5}" srcOrd="3" destOrd="0" presId="urn:microsoft.com/office/officeart/2005/8/layout/vList4#1"/>
    <dgm:cxn modelId="{34974895-542D-4FD4-9289-74CEAF285259}" type="presParOf" srcId="{3C44777A-6AA2-45E1-A063-27CADBDAF88E}" destId="{E665ABFA-7800-42F5-8C5B-0010556955AA}" srcOrd="4" destOrd="0" presId="urn:microsoft.com/office/officeart/2005/8/layout/vList4#1"/>
    <dgm:cxn modelId="{AEFE9431-822D-4141-A920-09494A54C21E}" type="presParOf" srcId="{E665ABFA-7800-42F5-8C5B-0010556955AA}" destId="{8806C40E-A876-427F-8300-C48B3B581241}" srcOrd="0" destOrd="0" presId="urn:microsoft.com/office/officeart/2005/8/layout/vList4#1"/>
    <dgm:cxn modelId="{90C436E0-5733-46DD-8EC6-79E65E9A8511}" type="presParOf" srcId="{E665ABFA-7800-42F5-8C5B-0010556955AA}" destId="{8013FDB1-4A8B-41D8-9506-3909C123F1A8}" srcOrd="1" destOrd="0" presId="urn:microsoft.com/office/officeart/2005/8/layout/vList4#1"/>
    <dgm:cxn modelId="{DC6E67C6-4F97-462B-BE5B-20AB652E595F}" type="presParOf" srcId="{E665ABFA-7800-42F5-8C5B-0010556955AA}" destId="{DE7E01CD-EACE-4E11-BE34-413689616163}" srcOrd="2" destOrd="0" presId="urn:microsoft.com/office/officeart/2005/8/layout/vList4#1"/>
    <dgm:cxn modelId="{9FC199C8-ABAB-4080-AEDD-AD1178E7E89A}" type="presParOf" srcId="{3C44777A-6AA2-45E1-A063-27CADBDAF88E}" destId="{C82C2F3F-EA8C-4864-8223-174D197905D6}" srcOrd="5" destOrd="0" presId="urn:microsoft.com/office/officeart/2005/8/layout/vList4#1"/>
    <dgm:cxn modelId="{FE7DE0C2-25CD-4E53-A977-0BCB57E8A5BF}" type="presParOf" srcId="{3C44777A-6AA2-45E1-A063-27CADBDAF88E}" destId="{C3317952-1BE6-47F6-A033-A950B55FE088}" srcOrd="6" destOrd="0" presId="urn:microsoft.com/office/officeart/2005/8/layout/vList4#1"/>
    <dgm:cxn modelId="{264C2C2C-A698-468D-B708-A54CDDA24ACA}" type="presParOf" srcId="{C3317952-1BE6-47F6-A033-A950B55FE088}" destId="{FBFD6C1E-C571-447F-8541-67F442EFEF84}" srcOrd="0" destOrd="0" presId="urn:microsoft.com/office/officeart/2005/8/layout/vList4#1"/>
    <dgm:cxn modelId="{B2E339C4-600A-47EA-941D-104914D94F77}" type="presParOf" srcId="{C3317952-1BE6-47F6-A033-A950B55FE088}" destId="{348AEAB8-1EBE-4F11-9A6D-52937DF1D56D}" srcOrd="1" destOrd="0" presId="urn:microsoft.com/office/officeart/2005/8/layout/vList4#1"/>
    <dgm:cxn modelId="{852DBBBD-0FA0-481A-9C83-3809214E27FA}" type="presParOf" srcId="{C3317952-1BE6-47F6-A033-A950B55FE088}" destId="{6D395981-C4C4-45E2-8FE3-083270591E82}"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6E2C4E-E874-4F3A-A5CD-0DE51E78CA5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B9091D3-922F-4F41-AA17-271D03837AF1}">
      <dgm:prSet/>
      <dgm:spPr>
        <a:solidFill>
          <a:schemeClr val="bg2"/>
        </a:solidFill>
      </dgm:spPr>
      <dgm:t>
        <a:bodyPr/>
        <a:lstStyle/>
        <a:p>
          <a:pPr rtl="0"/>
          <a:r>
            <a:rPr lang="en-IN" b="1" dirty="0" smtClean="0">
              <a:solidFill>
                <a:schemeClr val="tx2"/>
              </a:solidFill>
            </a:rPr>
            <a:t>Provide real leadership</a:t>
          </a:r>
          <a:endParaRPr lang="en-US" dirty="0">
            <a:solidFill>
              <a:schemeClr val="tx2"/>
            </a:solidFill>
          </a:endParaRPr>
        </a:p>
      </dgm:t>
    </dgm:pt>
    <dgm:pt modelId="{02F704F3-BE87-4860-9310-345C3FF0797D}" type="parTrans" cxnId="{E2532A4A-0C87-4FA2-8917-6D80D92189C1}">
      <dgm:prSet/>
      <dgm:spPr/>
      <dgm:t>
        <a:bodyPr/>
        <a:lstStyle/>
        <a:p>
          <a:endParaRPr lang="en-US"/>
        </a:p>
      </dgm:t>
    </dgm:pt>
    <dgm:pt modelId="{8D64F62A-76F8-4588-9600-CE1063C0EAEE}" type="sibTrans" cxnId="{E2532A4A-0C87-4FA2-8917-6D80D92189C1}">
      <dgm:prSet/>
      <dgm:spPr/>
      <dgm:t>
        <a:bodyPr/>
        <a:lstStyle/>
        <a:p>
          <a:endParaRPr lang="en-US"/>
        </a:p>
      </dgm:t>
    </dgm:pt>
    <dgm:pt modelId="{D8DED0D0-71FC-4B50-9D0F-89F970D6B3D4}">
      <dgm:prSet/>
      <dgm:spPr>
        <a:solidFill>
          <a:schemeClr val="bg2"/>
        </a:solidFill>
      </dgm:spPr>
      <dgm:t>
        <a:bodyPr/>
        <a:lstStyle/>
        <a:p>
          <a:pPr rtl="0"/>
          <a:r>
            <a:rPr lang="en-IN" b="1" dirty="0" smtClean="0">
              <a:solidFill>
                <a:schemeClr val="tx2"/>
              </a:solidFill>
            </a:rPr>
            <a:t>Challenge your employees</a:t>
          </a:r>
          <a:endParaRPr lang="en-US" dirty="0">
            <a:solidFill>
              <a:schemeClr val="tx2"/>
            </a:solidFill>
          </a:endParaRPr>
        </a:p>
      </dgm:t>
    </dgm:pt>
    <dgm:pt modelId="{6D101E83-7C1C-4AC5-8009-FB5C46BB013E}" type="parTrans" cxnId="{EDCD200D-3961-4FB0-A426-6DBF0B156CCC}">
      <dgm:prSet/>
      <dgm:spPr/>
      <dgm:t>
        <a:bodyPr/>
        <a:lstStyle/>
        <a:p>
          <a:endParaRPr lang="en-US"/>
        </a:p>
      </dgm:t>
    </dgm:pt>
    <dgm:pt modelId="{C18E43B8-FCAB-4A01-92FE-68C78ACB93FD}" type="sibTrans" cxnId="{EDCD200D-3961-4FB0-A426-6DBF0B156CCC}">
      <dgm:prSet/>
      <dgm:spPr/>
      <dgm:t>
        <a:bodyPr/>
        <a:lstStyle/>
        <a:p>
          <a:endParaRPr lang="en-US"/>
        </a:p>
      </dgm:t>
    </dgm:pt>
    <dgm:pt modelId="{3F5C7641-762A-454D-BDFA-A17EBD755FCE}">
      <dgm:prSet/>
      <dgm:spPr>
        <a:solidFill>
          <a:schemeClr val="bg2"/>
        </a:solidFill>
      </dgm:spPr>
      <dgm:t>
        <a:bodyPr/>
        <a:lstStyle/>
        <a:p>
          <a:pPr rtl="0"/>
          <a:r>
            <a:rPr lang="en-IN" b="1" dirty="0" smtClean="0">
              <a:solidFill>
                <a:schemeClr val="tx2"/>
              </a:solidFill>
            </a:rPr>
            <a:t>Foster connect with co-workers</a:t>
          </a:r>
          <a:endParaRPr lang="en-US" dirty="0">
            <a:solidFill>
              <a:schemeClr val="tx2"/>
            </a:solidFill>
          </a:endParaRPr>
        </a:p>
      </dgm:t>
    </dgm:pt>
    <dgm:pt modelId="{4A28BA52-D75B-4DB5-A4CE-5CAB7F86781D}" type="parTrans" cxnId="{A248E55E-D0F4-49F6-91C6-7675FAA482AE}">
      <dgm:prSet/>
      <dgm:spPr/>
      <dgm:t>
        <a:bodyPr/>
        <a:lstStyle/>
        <a:p>
          <a:endParaRPr lang="en-US"/>
        </a:p>
      </dgm:t>
    </dgm:pt>
    <dgm:pt modelId="{7938E659-F386-48AF-851F-2A544CAD6D1D}" type="sibTrans" cxnId="{A248E55E-D0F4-49F6-91C6-7675FAA482AE}">
      <dgm:prSet/>
      <dgm:spPr/>
      <dgm:t>
        <a:bodyPr/>
        <a:lstStyle/>
        <a:p>
          <a:endParaRPr lang="en-US"/>
        </a:p>
      </dgm:t>
    </dgm:pt>
    <dgm:pt modelId="{0DC3FC9F-DB4F-4EEA-857B-D3B32145CE1C}">
      <dgm:prSet/>
      <dgm:spPr>
        <a:solidFill>
          <a:schemeClr val="bg2"/>
        </a:solidFill>
      </dgm:spPr>
      <dgm:t>
        <a:bodyPr/>
        <a:lstStyle/>
        <a:p>
          <a:pPr rtl="0"/>
          <a:r>
            <a:rPr lang="en-IN" b="1" dirty="0" smtClean="0">
              <a:solidFill>
                <a:schemeClr val="tx2"/>
              </a:solidFill>
            </a:rPr>
            <a:t>Make the workplace fun and enjoyable</a:t>
          </a:r>
          <a:endParaRPr lang="en-US" dirty="0">
            <a:solidFill>
              <a:schemeClr val="tx2"/>
            </a:solidFill>
          </a:endParaRPr>
        </a:p>
      </dgm:t>
    </dgm:pt>
    <dgm:pt modelId="{43352AC6-8005-49B4-BCBA-19BE5B86840F}" type="parTrans" cxnId="{63013738-4201-47E2-BA47-7D8A93F6CF91}">
      <dgm:prSet/>
      <dgm:spPr/>
      <dgm:t>
        <a:bodyPr/>
        <a:lstStyle/>
        <a:p>
          <a:endParaRPr lang="en-US"/>
        </a:p>
      </dgm:t>
    </dgm:pt>
    <dgm:pt modelId="{03322914-2CB6-4C4A-8648-54E052884428}" type="sibTrans" cxnId="{63013738-4201-47E2-BA47-7D8A93F6CF91}">
      <dgm:prSet/>
      <dgm:spPr/>
      <dgm:t>
        <a:bodyPr/>
        <a:lstStyle/>
        <a:p>
          <a:endParaRPr lang="en-US"/>
        </a:p>
      </dgm:t>
    </dgm:pt>
    <dgm:pt modelId="{9F102A3D-8947-44C2-9C88-EA9419AE901D}">
      <dgm:prSet/>
      <dgm:spPr/>
      <dgm:t>
        <a:bodyPr/>
        <a:lstStyle/>
        <a:p>
          <a:endParaRPr lang="en-US"/>
        </a:p>
      </dgm:t>
    </dgm:pt>
    <dgm:pt modelId="{794D5308-0480-4ECA-B598-B2939DC446B2}" type="parTrans" cxnId="{57760159-FC92-4BA0-8935-3DC9C5203A88}">
      <dgm:prSet/>
      <dgm:spPr/>
      <dgm:t>
        <a:bodyPr/>
        <a:lstStyle/>
        <a:p>
          <a:endParaRPr lang="en-US"/>
        </a:p>
      </dgm:t>
    </dgm:pt>
    <dgm:pt modelId="{C7A7F95A-6B67-49DF-BCEF-AADAEC104845}" type="sibTrans" cxnId="{57760159-FC92-4BA0-8935-3DC9C5203A88}">
      <dgm:prSet/>
      <dgm:spPr/>
      <dgm:t>
        <a:bodyPr/>
        <a:lstStyle/>
        <a:p>
          <a:endParaRPr lang="en-US"/>
        </a:p>
      </dgm:t>
    </dgm:pt>
    <dgm:pt modelId="{ED6CA427-7C44-4362-8A8D-438943708171}">
      <dgm:prSet/>
      <dgm:spPr/>
      <dgm:t>
        <a:bodyPr/>
        <a:lstStyle/>
        <a:p>
          <a:endParaRPr lang="en-US"/>
        </a:p>
      </dgm:t>
    </dgm:pt>
    <dgm:pt modelId="{F885B342-2763-404B-88DC-3257B7240490}" type="parTrans" cxnId="{0D8CF34E-C958-4C89-A748-BDD1E9315C1B}">
      <dgm:prSet/>
      <dgm:spPr/>
      <dgm:t>
        <a:bodyPr/>
        <a:lstStyle/>
        <a:p>
          <a:endParaRPr lang="en-US"/>
        </a:p>
      </dgm:t>
    </dgm:pt>
    <dgm:pt modelId="{0C9FDE41-094C-4812-82A2-ADBFFA6379B6}" type="sibTrans" cxnId="{0D8CF34E-C958-4C89-A748-BDD1E9315C1B}">
      <dgm:prSet/>
      <dgm:spPr/>
      <dgm:t>
        <a:bodyPr/>
        <a:lstStyle/>
        <a:p>
          <a:endParaRPr lang="en-US"/>
        </a:p>
      </dgm:t>
    </dgm:pt>
    <dgm:pt modelId="{FF5CB710-965D-4634-B826-13E3A9C8D14F}" type="pres">
      <dgm:prSet presAssocID="{396E2C4E-E874-4F3A-A5CD-0DE51E78CA54}" presName="matrix" presStyleCnt="0">
        <dgm:presLayoutVars>
          <dgm:chMax val="1"/>
          <dgm:dir/>
          <dgm:resizeHandles val="exact"/>
        </dgm:presLayoutVars>
      </dgm:prSet>
      <dgm:spPr/>
      <dgm:t>
        <a:bodyPr/>
        <a:lstStyle/>
        <a:p>
          <a:endParaRPr lang="en-US"/>
        </a:p>
      </dgm:t>
    </dgm:pt>
    <dgm:pt modelId="{193458A9-ECC4-47DB-9231-4E69EB6C4049}" type="pres">
      <dgm:prSet presAssocID="{396E2C4E-E874-4F3A-A5CD-0DE51E78CA54}" presName="diamond" presStyleLbl="bgShp" presStyleIdx="0" presStyleCnt="1"/>
      <dgm:spPr/>
    </dgm:pt>
    <dgm:pt modelId="{D2350264-07C4-4895-820D-60523E0A53E7}" type="pres">
      <dgm:prSet presAssocID="{396E2C4E-E874-4F3A-A5CD-0DE51E78CA54}" presName="quad1" presStyleLbl="node1" presStyleIdx="0" presStyleCnt="4">
        <dgm:presLayoutVars>
          <dgm:chMax val="0"/>
          <dgm:chPref val="0"/>
          <dgm:bulletEnabled val="1"/>
        </dgm:presLayoutVars>
      </dgm:prSet>
      <dgm:spPr/>
      <dgm:t>
        <a:bodyPr/>
        <a:lstStyle/>
        <a:p>
          <a:endParaRPr lang="en-US"/>
        </a:p>
      </dgm:t>
    </dgm:pt>
    <dgm:pt modelId="{685E1415-1682-4E58-8594-B5296155B8CA}" type="pres">
      <dgm:prSet presAssocID="{396E2C4E-E874-4F3A-A5CD-0DE51E78CA54}" presName="quad2" presStyleLbl="node1" presStyleIdx="1" presStyleCnt="4">
        <dgm:presLayoutVars>
          <dgm:chMax val="0"/>
          <dgm:chPref val="0"/>
          <dgm:bulletEnabled val="1"/>
        </dgm:presLayoutVars>
      </dgm:prSet>
      <dgm:spPr/>
      <dgm:t>
        <a:bodyPr/>
        <a:lstStyle/>
        <a:p>
          <a:endParaRPr lang="en-US"/>
        </a:p>
      </dgm:t>
    </dgm:pt>
    <dgm:pt modelId="{B0886154-7F02-4900-ABB5-68BF6175D33F}" type="pres">
      <dgm:prSet presAssocID="{396E2C4E-E874-4F3A-A5CD-0DE51E78CA54}" presName="quad3" presStyleLbl="node1" presStyleIdx="2" presStyleCnt="4">
        <dgm:presLayoutVars>
          <dgm:chMax val="0"/>
          <dgm:chPref val="0"/>
          <dgm:bulletEnabled val="1"/>
        </dgm:presLayoutVars>
      </dgm:prSet>
      <dgm:spPr/>
      <dgm:t>
        <a:bodyPr/>
        <a:lstStyle/>
        <a:p>
          <a:endParaRPr lang="en-US"/>
        </a:p>
      </dgm:t>
    </dgm:pt>
    <dgm:pt modelId="{68DFD345-89A3-4628-8394-32F93F6E0589}" type="pres">
      <dgm:prSet presAssocID="{396E2C4E-E874-4F3A-A5CD-0DE51E78CA54}" presName="quad4" presStyleLbl="node1" presStyleIdx="3" presStyleCnt="4">
        <dgm:presLayoutVars>
          <dgm:chMax val="0"/>
          <dgm:chPref val="0"/>
          <dgm:bulletEnabled val="1"/>
        </dgm:presLayoutVars>
      </dgm:prSet>
      <dgm:spPr/>
      <dgm:t>
        <a:bodyPr/>
        <a:lstStyle/>
        <a:p>
          <a:endParaRPr lang="en-US"/>
        </a:p>
      </dgm:t>
    </dgm:pt>
  </dgm:ptLst>
  <dgm:cxnLst>
    <dgm:cxn modelId="{A9209EAE-596B-4150-94A2-DCAC853E236D}" type="presOf" srcId="{D8DED0D0-71FC-4B50-9D0F-89F970D6B3D4}" destId="{685E1415-1682-4E58-8594-B5296155B8CA}" srcOrd="0" destOrd="0" presId="urn:microsoft.com/office/officeart/2005/8/layout/matrix3"/>
    <dgm:cxn modelId="{0D8CF34E-C958-4C89-A748-BDD1E9315C1B}" srcId="{9F102A3D-8947-44C2-9C88-EA9419AE901D}" destId="{ED6CA427-7C44-4362-8A8D-438943708171}" srcOrd="0" destOrd="0" parTransId="{F885B342-2763-404B-88DC-3257B7240490}" sibTransId="{0C9FDE41-094C-4812-82A2-ADBFFA6379B6}"/>
    <dgm:cxn modelId="{EDCD200D-3961-4FB0-A426-6DBF0B156CCC}" srcId="{396E2C4E-E874-4F3A-A5CD-0DE51E78CA54}" destId="{D8DED0D0-71FC-4B50-9D0F-89F970D6B3D4}" srcOrd="1" destOrd="0" parTransId="{6D101E83-7C1C-4AC5-8009-FB5C46BB013E}" sibTransId="{C18E43B8-FCAB-4A01-92FE-68C78ACB93FD}"/>
    <dgm:cxn modelId="{63013738-4201-47E2-BA47-7D8A93F6CF91}" srcId="{396E2C4E-E874-4F3A-A5CD-0DE51E78CA54}" destId="{0DC3FC9F-DB4F-4EEA-857B-D3B32145CE1C}" srcOrd="3" destOrd="0" parTransId="{43352AC6-8005-49B4-BCBA-19BE5B86840F}" sibTransId="{03322914-2CB6-4C4A-8648-54E052884428}"/>
    <dgm:cxn modelId="{A248E55E-D0F4-49F6-91C6-7675FAA482AE}" srcId="{396E2C4E-E874-4F3A-A5CD-0DE51E78CA54}" destId="{3F5C7641-762A-454D-BDFA-A17EBD755FCE}" srcOrd="2" destOrd="0" parTransId="{4A28BA52-D75B-4DB5-A4CE-5CAB7F86781D}" sibTransId="{7938E659-F386-48AF-851F-2A544CAD6D1D}"/>
    <dgm:cxn modelId="{57760159-FC92-4BA0-8935-3DC9C5203A88}" srcId="{396E2C4E-E874-4F3A-A5CD-0DE51E78CA54}" destId="{9F102A3D-8947-44C2-9C88-EA9419AE901D}" srcOrd="4" destOrd="0" parTransId="{794D5308-0480-4ECA-B598-B2939DC446B2}" sibTransId="{C7A7F95A-6B67-49DF-BCEF-AADAEC104845}"/>
    <dgm:cxn modelId="{E2532A4A-0C87-4FA2-8917-6D80D92189C1}" srcId="{396E2C4E-E874-4F3A-A5CD-0DE51E78CA54}" destId="{5B9091D3-922F-4F41-AA17-271D03837AF1}" srcOrd="0" destOrd="0" parTransId="{02F704F3-BE87-4860-9310-345C3FF0797D}" sibTransId="{8D64F62A-76F8-4588-9600-CE1063C0EAEE}"/>
    <dgm:cxn modelId="{ECBA4A61-EEC0-45A3-81A6-0A94E877F4F2}" type="presOf" srcId="{0DC3FC9F-DB4F-4EEA-857B-D3B32145CE1C}" destId="{68DFD345-89A3-4628-8394-32F93F6E0589}" srcOrd="0" destOrd="0" presId="urn:microsoft.com/office/officeart/2005/8/layout/matrix3"/>
    <dgm:cxn modelId="{E99F9E38-A546-4D88-BB7F-071D6371B159}" type="presOf" srcId="{5B9091D3-922F-4F41-AA17-271D03837AF1}" destId="{D2350264-07C4-4895-820D-60523E0A53E7}" srcOrd="0" destOrd="0" presId="urn:microsoft.com/office/officeart/2005/8/layout/matrix3"/>
    <dgm:cxn modelId="{D65E02AD-F54D-4C68-9A1E-F9D9B2035533}" type="presOf" srcId="{3F5C7641-762A-454D-BDFA-A17EBD755FCE}" destId="{B0886154-7F02-4900-ABB5-68BF6175D33F}" srcOrd="0" destOrd="0" presId="urn:microsoft.com/office/officeart/2005/8/layout/matrix3"/>
    <dgm:cxn modelId="{8A3DE602-6DC5-4439-9F4A-2B976FF01775}" type="presOf" srcId="{396E2C4E-E874-4F3A-A5CD-0DE51E78CA54}" destId="{FF5CB710-965D-4634-B826-13E3A9C8D14F}" srcOrd="0" destOrd="0" presId="urn:microsoft.com/office/officeart/2005/8/layout/matrix3"/>
    <dgm:cxn modelId="{6B4968F0-0D5D-422B-8A16-73538DE36BD2}" type="presParOf" srcId="{FF5CB710-965D-4634-B826-13E3A9C8D14F}" destId="{193458A9-ECC4-47DB-9231-4E69EB6C4049}" srcOrd="0" destOrd="0" presId="urn:microsoft.com/office/officeart/2005/8/layout/matrix3"/>
    <dgm:cxn modelId="{F2F4449E-F655-4C4B-B623-DF78FD208FE2}" type="presParOf" srcId="{FF5CB710-965D-4634-B826-13E3A9C8D14F}" destId="{D2350264-07C4-4895-820D-60523E0A53E7}" srcOrd="1" destOrd="0" presId="urn:microsoft.com/office/officeart/2005/8/layout/matrix3"/>
    <dgm:cxn modelId="{93810CAE-1E65-460F-BCF7-79CE70F51F08}" type="presParOf" srcId="{FF5CB710-965D-4634-B826-13E3A9C8D14F}" destId="{685E1415-1682-4E58-8594-B5296155B8CA}" srcOrd="2" destOrd="0" presId="urn:microsoft.com/office/officeart/2005/8/layout/matrix3"/>
    <dgm:cxn modelId="{47DE8635-FC9A-4A3F-8274-EBA99DF41C5C}" type="presParOf" srcId="{FF5CB710-965D-4634-B826-13E3A9C8D14F}" destId="{B0886154-7F02-4900-ABB5-68BF6175D33F}" srcOrd="3" destOrd="0" presId="urn:microsoft.com/office/officeart/2005/8/layout/matrix3"/>
    <dgm:cxn modelId="{5F49650F-9FB3-416D-897A-CEF7D125B1A4}" type="presParOf" srcId="{FF5CB710-965D-4634-B826-13E3A9C8D14F}" destId="{68DFD345-89A3-4628-8394-32F93F6E0589}"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5144C2-08D2-460B-8088-642E0148D641}" type="doc">
      <dgm:prSet loTypeId="urn:microsoft.com/office/officeart/2005/8/layout/radial1" loCatId="cycle" qsTypeId="urn:microsoft.com/office/officeart/2005/8/quickstyle/3d1" qsCatId="3D" csTypeId="urn:microsoft.com/office/officeart/2005/8/colors/accent5_2" csCatId="accent5" phldr="1"/>
      <dgm:spPr/>
      <dgm:t>
        <a:bodyPr/>
        <a:lstStyle/>
        <a:p>
          <a:endParaRPr lang="en-US"/>
        </a:p>
      </dgm:t>
    </dgm:pt>
    <dgm:pt modelId="{19896FCB-9EAF-49A9-AEB6-722C8F79AFE1}">
      <dgm:prSet phldrT="[Text]"/>
      <dgm:spPr>
        <a:solidFill>
          <a:schemeClr val="bg1">
            <a:lumMod val="85000"/>
          </a:schemeClr>
        </a:solidFill>
        <a:ln>
          <a:solidFill>
            <a:schemeClr val="bg2">
              <a:lumMod val="90000"/>
            </a:schemeClr>
          </a:solidFill>
        </a:ln>
      </dgm:spPr>
      <dgm:t>
        <a:bodyPr/>
        <a:lstStyle/>
        <a:p>
          <a:pPr algn="ctr"/>
          <a:r>
            <a:rPr lang="en-US" dirty="0" smtClean="0">
              <a:solidFill>
                <a:schemeClr val="tx1"/>
              </a:solidFill>
            </a:rPr>
            <a:t>Culture</a:t>
          </a:r>
          <a:endParaRPr lang="en-US" dirty="0">
            <a:solidFill>
              <a:schemeClr val="tx1"/>
            </a:solidFill>
          </a:endParaRPr>
        </a:p>
      </dgm:t>
    </dgm:pt>
    <dgm:pt modelId="{D85B3F22-094B-4051-B2D1-2DEEB1F2472C}" type="parTrans" cxnId="{EA538EC6-329C-45E2-A0A2-BCCFF5FF826E}">
      <dgm:prSet/>
      <dgm:spPr/>
      <dgm:t>
        <a:bodyPr/>
        <a:lstStyle/>
        <a:p>
          <a:pPr algn="ctr"/>
          <a:endParaRPr lang="en-US"/>
        </a:p>
      </dgm:t>
    </dgm:pt>
    <dgm:pt modelId="{F65BD711-B0C6-4998-9397-D3B55F5E11CA}" type="sibTrans" cxnId="{EA538EC6-329C-45E2-A0A2-BCCFF5FF826E}">
      <dgm:prSet/>
      <dgm:spPr/>
      <dgm:t>
        <a:bodyPr/>
        <a:lstStyle/>
        <a:p>
          <a:pPr algn="ctr"/>
          <a:endParaRPr lang="en-US"/>
        </a:p>
      </dgm:t>
    </dgm:pt>
    <dgm:pt modelId="{3AA6F734-53F5-40B9-85D9-908106806A08}">
      <dgm:prSet phldrT="[Text]"/>
      <dgm:spPr>
        <a:solidFill>
          <a:schemeClr val="bg1">
            <a:lumMod val="85000"/>
          </a:schemeClr>
        </a:solidFill>
        <a:ln>
          <a:solidFill>
            <a:schemeClr val="bg2">
              <a:lumMod val="90000"/>
            </a:schemeClr>
          </a:solidFill>
        </a:ln>
      </dgm:spPr>
      <dgm:t>
        <a:bodyPr/>
        <a:lstStyle/>
        <a:p>
          <a:pPr algn="ctr"/>
          <a:r>
            <a:rPr lang="en-US" dirty="0" smtClean="0">
              <a:solidFill>
                <a:schemeClr val="tx1"/>
              </a:solidFill>
            </a:rPr>
            <a:t>Friendly</a:t>
          </a:r>
          <a:endParaRPr lang="en-US" dirty="0">
            <a:solidFill>
              <a:schemeClr val="tx1"/>
            </a:solidFill>
          </a:endParaRPr>
        </a:p>
      </dgm:t>
    </dgm:pt>
    <dgm:pt modelId="{1933EBF8-2E03-4469-A24B-546E8A3B8917}" type="parTrans" cxnId="{457BCFC2-D3F8-426F-94DA-7588886196D1}">
      <dgm:prSet/>
      <dgm:spPr/>
      <dgm:t>
        <a:bodyPr/>
        <a:lstStyle/>
        <a:p>
          <a:pPr algn="ctr"/>
          <a:endParaRPr lang="en-US" dirty="0"/>
        </a:p>
      </dgm:t>
    </dgm:pt>
    <dgm:pt modelId="{102F7E87-886C-4198-953C-6717ED13BB38}" type="sibTrans" cxnId="{457BCFC2-D3F8-426F-94DA-7588886196D1}">
      <dgm:prSet/>
      <dgm:spPr/>
      <dgm:t>
        <a:bodyPr/>
        <a:lstStyle/>
        <a:p>
          <a:pPr algn="ctr"/>
          <a:endParaRPr lang="en-US"/>
        </a:p>
      </dgm:t>
    </dgm:pt>
    <dgm:pt modelId="{3217ED8C-C3F4-489F-8F04-610AAEBA4C7E}">
      <dgm:prSet phldrT="[Text]"/>
      <dgm:spPr>
        <a:solidFill>
          <a:schemeClr val="bg1">
            <a:lumMod val="85000"/>
          </a:schemeClr>
        </a:solidFill>
        <a:ln>
          <a:solidFill>
            <a:schemeClr val="bg2">
              <a:lumMod val="90000"/>
            </a:schemeClr>
          </a:solidFill>
        </a:ln>
      </dgm:spPr>
      <dgm:t>
        <a:bodyPr/>
        <a:lstStyle/>
        <a:p>
          <a:pPr algn="ctr"/>
          <a:r>
            <a:rPr lang="en-US" dirty="0" smtClean="0">
              <a:solidFill>
                <a:schemeClr val="tx1"/>
              </a:solidFill>
            </a:rPr>
            <a:t>Flexible</a:t>
          </a:r>
          <a:endParaRPr lang="en-US" dirty="0">
            <a:solidFill>
              <a:schemeClr val="tx1"/>
            </a:solidFill>
          </a:endParaRPr>
        </a:p>
      </dgm:t>
    </dgm:pt>
    <dgm:pt modelId="{FE77D220-85C6-43D4-A740-241ED71F1592}" type="parTrans" cxnId="{7ECAE804-7E18-4520-A65C-93CE0632EBD4}">
      <dgm:prSet/>
      <dgm:spPr/>
      <dgm:t>
        <a:bodyPr/>
        <a:lstStyle/>
        <a:p>
          <a:pPr algn="ctr"/>
          <a:endParaRPr lang="en-US" dirty="0"/>
        </a:p>
      </dgm:t>
    </dgm:pt>
    <dgm:pt modelId="{D6BA449B-1D16-4BB8-AC41-68003B3C8FFA}" type="sibTrans" cxnId="{7ECAE804-7E18-4520-A65C-93CE0632EBD4}">
      <dgm:prSet/>
      <dgm:spPr/>
      <dgm:t>
        <a:bodyPr/>
        <a:lstStyle/>
        <a:p>
          <a:pPr algn="ctr"/>
          <a:endParaRPr lang="en-US"/>
        </a:p>
      </dgm:t>
    </dgm:pt>
    <dgm:pt modelId="{F42F9211-07D0-4949-8D8D-ACB4B3522073}">
      <dgm:prSet phldrT="[Text]"/>
      <dgm:spPr>
        <a:solidFill>
          <a:schemeClr val="bg1">
            <a:lumMod val="85000"/>
          </a:schemeClr>
        </a:solidFill>
        <a:ln>
          <a:solidFill>
            <a:schemeClr val="bg2">
              <a:lumMod val="90000"/>
            </a:schemeClr>
          </a:solidFill>
        </a:ln>
      </dgm:spPr>
      <dgm:t>
        <a:bodyPr/>
        <a:lstStyle/>
        <a:p>
          <a:pPr algn="ctr"/>
          <a:r>
            <a:rPr lang="en-US" dirty="0" smtClean="0">
              <a:solidFill>
                <a:schemeClr val="tx1"/>
              </a:solidFill>
            </a:rPr>
            <a:t>Fast</a:t>
          </a:r>
          <a:endParaRPr lang="en-US" dirty="0">
            <a:solidFill>
              <a:schemeClr val="tx1"/>
            </a:solidFill>
          </a:endParaRPr>
        </a:p>
      </dgm:t>
    </dgm:pt>
    <dgm:pt modelId="{8CE97918-9D63-4915-AD50-50E32658B204}" type="parTrans" cxnId="{9DD17ED1-CA1D-47C7-B34A-629B429A169C}">
      <dgm:prSet/>
      <dgm:spPr/>
      <dgm:t>
        <a:bodyPr/>
        <a:lstStyle/>
        <a:p>
          <a:pPr algn="ctr"/>
          <a:endParaRPr lang="en-US" dirty="0"/>
        </a:p>
      </dgm:t>
    </dgm:pt>
    <dgm:pt modelId="{2CEF2F68-1E82-4918-B499-280D668F29B5}" type="sibTrans" cxnId="{9DD17ED1-CA1D-47C7-B34A-629B429A169C}">
      <dgm:prSet/>
      <dgm:spPr/>
      <dgm:t>
        <a:bodyPr/>
        <a:lstStyle/>
        <a:p>
          <a:pPr algn="ctr"/>
          <a:endParaRPr lang="en-US"/>
        </a:p>
      </dgm:t>
    </dgm:pt>
    <dgm:pt modelId="{AE1F89DE-77C4-4382-AD6F-C3595A2DE926}">
      <dgm:prSet phldrT="[Text]"/>
      <dgm:spPr>
        <a:solidFill>
          <a:schemeClr val="bg1">
            <a:lumMod val="85000"/>
          </a:schemeClr>
        </a:solidFill>
        <a:ln>
          <a:solidFill>
            <a:schemeClr val="bg2">
              <a:lumMod val="90000"/>
            </a:schemeClr>
          </a:solidFill>
        </a:ln>
      </dgm:spPr>
      <dgm:t>
        <a:bodyPr/>
        <a:lstStyle/>
        <a:p>
          <a:pPr algn="ctr"/>
          <a:r>
            <a:rPr lang="en-US" dirty="0" smtClean="0">
              <a:solidFill>
                <a:schemeClr val="tx1"/>
              </a:solidFill>
            </a:rPr>
            <a:t>Fun</a:t>
          </a:r>
          <a:endParaRPr lang="en-US" dirty="0">
            <a:solidFill>
              <a:schemeClr val="tx1"/>
            </a:solidFill>
          </a:endParaRPr>
        </a:p>
      </dgm:t>
    </dgm:pt>
    <dgm:pt modelId="{9DCCB1AD-6BDE-4690-8A0C-AFD2D7983EC0}" type="parTrans" cxnId="{AC7506E8-F0B1-4190-B757-7D186110FD11}">
      <dgm:prSet/>
      <dgm:spPr/>
      <dgm:t>
        <a:bodyPr/>
        <a:lstStyle/>
        <a:p>
          <a:pPr algn="ctr"/>
          <a:endParaRPr lang="en-US" dirty="0"/>
        </a:p>
      </dgm:t>
    </dgm:pt>
    <dgm:pt modelId="{6933A5DC-B1F7-4E28-8DC2-E38A5A0BDB67}" type="sibTrans" cxnId="{AC7506E8-F0B1-4190-B757-7D186110FD11}">
      <dgm:prSet/>
      <dgm:spPr/>
      <dgm:t>
        <a:bodyPr/>
        <a:lstStyle/>
        <a:p>
          <a:pPr algn="ctr"/>
          <a:endParaRPr lang="en-US"/>
        </a:p>
      </dgm:t>
    </dgm:pt>
    <dgm:pt modelId="{6D84A582-D496-4999-9A62-3F292D674979}">
      <dgm:prSet phldrT="[Text]"/>
      <dgm:spPr>
        <a:solidFill>
          <a:schemeClr val="bg1">
            <a:lumMod val="85000"/>
          </a:schemeClr>
        </a:solidFill>
        <a:ln>
          <a:solidFill>
            <a:schemeClr val="bg2">
              <a:lumMod val="90000"/>
            </a:schemeClr>
          </a:solidFill>
        </a:ln>
      </dgm:spPr>
      <dgm:t>
        <a:bodyPr/>
        <a:lstStyle/>
        <a:p>
          <a:pPr algn="ctr"/>
          <a:r>
            <a:rPr lang="en-US" dirty="0" smtClean="0">
              <a:solidFill>
                <a:schemeClr val="tx1"/>
              </a:solidFill>
            </a:rPr>
            <a:t>Focus</a:t>
          </a:r>
          <a:endParaRPr lang="en-US" dirty="0">
            <a:solidFill>
              <a:schemeClr val="tx1"/>
            </a:solidFill>
          </a:endParaRPr>
        </a:p>
      </dgm:t>
    </dgm:pt>
    <dgm:pt modelId="{2740BDAF-FC2C-4C5F-AD38-3C953B7496E0}" type="parTrans" cxnId="{4CEE2DBE-BC26-4899-98A5-C3FA60D6A3E9}">
      <dgm:prSet/>
      <dgm:spPr/>
      <dgm:t>
        <a:bodyPr/>
        <a:lstStyle/>
        <a:p>
          <a:pPr algn="ctr"/>
          <a:endParaRPr lang="en-US" dirty="0"/>
        </a:p>
      </dgm:t>
    </dgm:pt>
    <dgm:pt modelId="{9A9B0D12-097F-44AE-BF11-82F043CC1D09}" type="sibTrans" cxnId="{4CEE2DBE-BC26-4899-98A5-C3FA60D6A3E9}">
      <dgm:prSet/>
      <dgm:spPr/>
      <dgm:t>
        <a:bodyPr/>
        <a:lstStyle/>
        <a:p>
          <a:pPr algn="ctr"/>
          <a:endParaRPr lang="en-US"/>
        </a:p>
      </dgm:t>
    </dgm:pt>
    <dgm:pt modelId="{DC29EC8C-1BB7-4EB2-87D4-D0911D115E65}" type="pres">
      <dgm:prSet presAssocID="{E15144C2-08D2-460B-8088-642E0148D641}" presName="cycle" presStyleCnt="0">
        <dgm:presLayoutVars>
          <dgm:chMax val="1"/>
          <dgm:dir/>
          <dgm:animLvl val="ctr"/>
          <dgm:resizeHandles val="exact"/>
        </dgm:presLayoutVars>
      </dgm:prSet>
      <dgm:spPr/>
      <dgm:t>
        <a:bodyPr/>
        <a:lstStyle/>
        <a:p>
          <a:endParaRPr lang="en-US"/>
        </a:p>
      </dgm:t>
    </dgm:pt>
    <dgm:pt modelId="{9AB879BA-8E9F-48C6-9097-9C0CED988DF8}" type="pres">
      <dgm:prSet presAssocID="{19896FCB-9EAF-49A9-AEB6-722C8F79AFE1}" presName="centerShape" presStyleLbl="node0" presStyleIdx="0" presStyleCnt="1"/>
      <dgm:spPr/>
      <dgm:t>
        <a:bodyPr/>
        <a:lstStyle/>
        <a:p>
          <a:endParaRPr lang="en-US"/>
        </a:p>
      </dgm:t>
    </dgm:pt>
    <dgm:pt modelId="{C90BED02-B77A-4374-8E8C-174DA27612E5}" type="pres">
      <dgm:prSet presAssocID="{1933EBF8-2E03-4469-A24B-546E8A3B8917}" presName="Name9" presStyleLbl="parChTrans1D2" presStyleIdx="0" presStyleCnt="5"/>
      <dgm:spPr/>
      <dgm:t>
        <a:bodyPr/>
        <a:lstStyle/>
        <a:p>
          <a:endParaRPr lang="en-US"/>
        </a:p>
      </dgm:t>
    </dgm:pt>
    <dgm:pt modelId="{BCB79B99-80DE-423C-ACED-C804CAD7C1D1}" type="pres">
      <dgm:prSet presAssocID="{1933EBF8-2E03-4469-A24B-546E8A3B8917}" presName="connTx" presStyleLbl="parChTrans1D2" presStyleIdx="0" presStyleCnt="5"/>
      <dgm:spPr/>
      <dgm:t>
        <a:bodyPr/>
        <a:lstStyle/>
        <a:p>
          <a:endParaRPr lang="en-US"/>
        </a:p>
      </dgm:t>
    </dgm:pt>
    <dgm:pt modelId="{970E68FB-DD5A-437D-B0D2-C4E7144B2A16}" type="pres">
      <dgm:prSet presAssocID="{3AA6F734-53F5-40B9-85D9-908106806A08}" presName="node" presStyleLbl="node1" presStyleIdx="0" presStyleCnt="5">
        <dgm:presLayoutVars>
          <dgm:bulletEnabled val="1"/>
        </dgm:presLayoutVars>
      </dgm:prSet>
      <dgm:spPr/>
      <dgm:t>
        <a:bodyPr/>
        <a:lstStyle/>
        <a:p>
          <a:endParaRPr lang="en-US"/>
        </a:p>
      </dgm:t>
    </dgm:pt>
    <dgm:pt modelId="{D14BF0F4-B0A9-443D-BB5F-E08D1908E697}" type="pres">
      <dgm:prSet presAssocID="{FE77D220-85C6-43D4-A740-241ED71F1592}" presName="Name9" presStyleLbl="parChTrans1D2" presStyleIdx="1" presStyleCnt="5"/>
      <dgm:spPr/>
      <dgm:t>
        <a:bodyPr/>
        <a:lstStyle/>
        <a:p>
          <a:endParaRPr lang="en-US"/>
        </a:p>
      </dgm:t>
    </dgm:pt>
    <dgm:pt modelId="{19E228C4-F0C9-4674-B749-BCE55FD3A496}" type="pres">
      <dgm:prSet presAssocID="{FE77D220-85C6-43D4-A740-241ED71F1592}" presName="connTx" presStyleLbl="parChTrans1D2" presStyleIdx="1" presStyleCnt="5"/>
      <dgm:spPr/>
      <dgm:t>
        <a:bodyPr/>
        <a:lstStyle/>
        <a:p>
          <a:endParaRPr lang="en-US"/>
        </a:p>
      </dgm:t>
    </dgm:pt>
    <dgm:pt modelId="{DE2F546C-F942-468C-85BE-51238B47886F}" type="pres">
      <dgm:prSet presAssocID="{3217ED8C-C3F4-489F-8F04-610AAEBA4C7E}" presName="node" presStyleLbl="node1" presStyleIdx="1" presStyleCnt="5">
        <dgm:presLayoutVars>
          <dgm:bulletEnabled val="1"/>
        </dgm:presLayoutVars>
      </dgm:prSet>
      <dgm:spPr/>
      <dgm:t>
        <a:bodyPr/>
        <a:lstStyle/>
        <a:p>
          <a:endParaRPr lang="en-US"/>
        </a:p>
      </dgm:t>
    </dgm:pt>
    <dgm:pt modelId="{C3169873-4F67-4039-A7BA-AEC8C54B7E5F}" type="pres">
      <dgm:prSet presAssocID="{8CE97918-9D63-4915-AD50-50E32658B204}" presName="Name9" presStyleLbl="parChTrans1D2" presStyleIdx="2" presStyleCnt="5"/>
      <dgm:spPr/>
      <dgm:t>
        <a:bodyPr/>
        <a:lstStyle/>
        <a:p>
          <a:endParaRPr lang="en-US"/>
        </a:p>
      </dgm:t>
    </dgm:pt>
    <dgm:pt modelId="{84D44823-AA45-4D43-83AF-1BE2A59189D6}" type="pres">
      <dgm:prSet presAssocID="{8CE97918-9D63-4915-AD50-50E32658B204}" presName="connTx" presStyleLbl="parChTrans1D2" presStyleIdx="2" presStyleCnt="5"/>
      <dgm:spPr/>
      <dgm:t>
        <a:bodyPr/>
        <a:lstStyle/>
        <a:p>
          <a:endParaRPr lang="en-US"/>
        </a:p>
      </dgm:t>
    </dgm:pt>
    <dgm:pt modelId="{73916978-419C-4CFE-96FD-A58841A9ED24}" type="pres">
      <dgm:prSet presAssocID="{F42F9211-07D0-4949-8D8D-ACB4B3522073}" presName="node" presStyleLbl="node1" presStyleIdx="2" presStyleCnt="5">
        <dgm:presLayoutVars>
          <dgm:bulletEnabled val="1"/>
        </dgm:presLayoutVars>
      </dgm:prSet>
      <dgm:spPr/>
      <dgm:t>
        <a:bodyPr/>
        <a:lstStyle/>
        <a:p>
          <a:endParaRPr lang="en-US"/>
        </a:p>
      </dgm:t>
    </dgm:pt>
    <dgm:pt modelId="{4BD930E9-B7D7-4D69-B569-A4C43697D283}" type="pres">
      <dgm:prSet presAssocID="{9DCCB1AD-6BDE-4690-8A0C-AFD2D7983EC0}" presName="Name9" presStyleLbl="parChTrans1D2" presStyleIdx="3" presStyleCnt="5"/>
      <dgm:spPr/>
      <dgm:t>
        <a:bodyPr/>
        <a:lstStyle/>
        <a:p>
          <a:endParaRPr lang="en-US"/>
        </a:p>
      </dgm:t>
    </dgm:pt>
    <dgm:pt modelId="{0719F5F6-463C-45A7-9C97-C88DADB13F65}" type="pres">
      <dgm:prSet presAssocID="{9DCCB1AD-6BDE-4690-8A0C-AFD2D7983EC0}" presName="connTx" presStyleLbl="parChTrans1D2" presStyleIdx="3" presStyleCnt="5"/>
      <dgm:spPr/>
      <dgm:t>
        <a:bodyPr/>
        <a:lstStyle/>
        <a:p>
          <a:endParaRPr lang="en-US"/>
        </a:p>
      </dgm:t>
    </dgm:pt>
    <dgm:pt modelId="{092B3CF9-53C3-44EC-B158-D2557CEE1495}" type="pres">
      <dgm:prSet presAssocID="{AE1F89DE-77C4-4382-AD6F-C3595A2DE926}" presName="node" presStyleLbl="node1" presStyleIdx="3" presStyleCnt="5">
        <dgm:presLayoutVars>
          <dgm:bulletEnabled val="1"/>
        </dgm:presLayoutVars>
      </dgm:prSet>
      <dgm:spPr/>
      <dgm:t>
        <a:bodyPr/>
        <a:lstStyle/>
        <a:p>
          <a:endParaRPr lang="en-US"/>
        </a:p>
      </dgm:t>
    </dgm:pt>
    <dgm:pt modelId="{BB8EB8B6-0050-48F3-B85D-FEDCB48724FC}" type="pres">
      <dgm:prSet presAssocID="{2740BDAF-FC2C-4C5F-AD38-3C953B7496E0}" presName="Name9" presStyleLbl="parChTrans1D2" presStyleIdx="4" presStyleCnt="5"/>
      <dgm:spPr/>
      <dgm:t>
        <a:bodyPr/>
        <a:lstStyle/>
        <a:p>
          <a:endParaRPr lang="en-US"/>
        </a:p>
      </dgm:t>
    </dgm:pt>
    <dgm:pt modelId="{696AB76E-EBA4-40A4-AF77-07861190B472}" type="pres">
      <dgm:prSet presAssocID="{2740BDAF-FC2C-4C5F-AD38-3C953B7496E0}" presName="connTx" presStyleLbl="parChTrans1D2" presStyleIdx="4" presStyleCnt="5"/>
      <dgm:spPr/>
      <dgm:t>
        <a:bodyPr/>
        <a:lstStyle/>
        <a:p>
          <a:endParaRPr lang="en-US"/>
        </a:p>
      </dgm:t>
    </dgm:pt>
    <dgm:pt modelId="{74EC6D24-66C8-498E-B625-08432CC3EF1E}" type="pres">
      <dgm:prSet presAssocID="{6D84A582-D496-4999-9A62-3F292D674979}" presName="node" presStyleLbl="node1" presStyleIdx="4" presStyleCnt="5">
        <dgm:presLayoutVars>
          <dgm:bulletEnabled val="1"/>
        </dgm:presLayoutVars>
      </dgm:prSet>
      <dgm:spPr/>
      <dgm:t>
        <a:bodyPr/>
        <a:lstStyle/>
        <a:p>
          <a:endParaRPr lang="en-US"/>
        </a:p>
      </dgm:t>
    </dgm:pt>
  </dgm:ptLst>
  <dgm:cxnLst>
    <dgm:cxn modelId="{4D2AAD89-1943-4854-BA3F-57F051CD0E85}" type="presOf" srcId="{AE1F89DE-77C4-4382-AD6F-C3595A2DE926}" destId="{092B3CF9-53C3-44EC-B158-D2557CEE1495}" srcOrd="0" destOrd="0" presId="urn:microsoft.com/office/officeart/2005/8/layout/radial1"/>
    <dgm:cxn modelId="{ADA5B17A-EE94-4DE5-8604-81EA9CE4334B}" type="presOf" srcId="{FE77D220-85C6-43D4-A740-241ED71F1592}" destId="{19E228C4-F0C9-4674-B749-BCE55FD3A496}" srcOrd="1" destOrd="0" presId="urn:microsoft.com/office/officeart/2005/8/layout/radial1"/>
    <dgm:cxn modelId="{457BCFC2-D3F8-426F-94DA-7588886196D1}" srcId="{19896FCB-9EAF-49A9-AEB6-722C8F79AFE1}" destId="{3AA6F734-53F5-40B9-85D9-908106806A08}" srcOrd="0" destOrd="0" parTransId="{1933EBF8-2E03-4469-A24B-546E8A3B8917}" sibTransId="{102F7E87-886C-4198-953C-6717ED13BB38}"/>
    <dgm:cxn modelId="{71282EB1-5C8F-4351-8B7C-305315BAE5BC}" type="presOf" srcId="{F42F9211-07D0-4949-8D8D-ACB4B3522073}" destId="{73916978-419C-4CFE-96FD-A58841A9ED24}" srcOrd="0" destOrd="0" presId="urn:microsoft.com/office/officeart/2005/8/layout/radial1"/>
    <dgm:cxn modelId="{EA538EC6-329C-45E2-A0A2-BCCFF5FF826E}" srcId="{E15144C2-08D2-460B-8088-642E0148D641}" destId="{19896FCB-9EAF-49A9-AEB6-722C8F79AFE1}" srcOrd="0" destOrd="0" parTransId="{D85B3F22-094B-4051-B2D1-2DEEB1F2472C}" sibTransId="{F65BD711-B0C6-4998-9397-D3B55F5E11CA}"/>
    <dgm:cxn modelId="{7872F1E8-4D07-48DF-B168-87B6EBB92FB5}" type="presOf" srcId="{1933EBF8-2E03-4469-A24B-546E8A3B8917}" destId="{C90BED02-B77A-4374-8E8C-174DA27612E5}" srcOrd="0" destOrd="0" presId="urn:microsoft.com/office/officeart/2005/8/layout/radial1"/>
    <dgm:cxn modelId="{78A7E5DC-BE57-42F1-92C3-54E85336D2C8}" type="presOf" srcId="{1933EBF8-2E03-4469-A24B-546E8A3B8917}" destId="{BCB79B99-80DE-423C-ACED-C804CAD7C1D1}" srcOrd="1" destOrd="0" presId="urn:microsoft.com/office/officeart/2005/8/layout/radial1"/>
    <dgm:cxn modelId="{29957630-AAC6-4F3D-A1EE-CD9DCBB443F0}" type="presOf" srcId="{19896FCB-9EAF-49A9-AEB6-722C8F79AFE1}" destId="{9AB879BA-8E9F-48C6-9097-9C0CED988DF8}" srcOrd="0" destOrd="0" presId="urn:microsoft.com/office/officeart/2005/8/layout/radial1"/>
    <dgm:cxn modelId="{42A10801-F701-451A-8D4A-D54C6146A6E2}" type="presOf" srcId="{9DCCB1AD-6BDE-4690-8A0C-AFD2D7983EC0}" destId="{4BD930E9-B7D7-4D69-B569-A4C43697D283}" srcOrd="0" destOrd="0" presId="urn:microsoft.com/office/officeart/2005/8/layout/radial1"/>
    <dgm:cxn modelId="{545A0902-6D97-4416-B08D-3976118ACDEA}" type="presOf" srcId="{3AA6F734-53F5-40B9-85D9-908106806A08}" destId="{970E68FB-DD5A-437D-B0D2-C4E7144B2A16}" srcOrd="0" destOrd="0" presId="urn:microsoft.com/office/officeart/2005/8/layout/radial1"/>
    <dgm:cxn modelId="{7ECAE804-7E18-4520-A65C-93CE0632EBD4}" srcId="{19896FCB-9EAF-49A9-AEB6-722C8F79AFE1}" destId="{3217ED8C-C3F4-489F-8F04-610AAEBA4C7E}" srcOrd="1" destOrd="0" parTransId="{FE77D220-85C6-43D4-A740-241ED71F1592}" sibTransId="{D6BA449B-1D16-4BB8-AC41-68003B3C8FFA}"/>
    <dgm:cxn modelId="{B02EB60C-B212-4E60-828F-CD09B43C5401}" type="presOf" srcId="{6D84A582-D496-4999-9A62-3F292D674979}" destId="{74EC6D24-66C8-498E-B625-08432CC3EF1E}" srcOrd="0" destOrd="0" presId="urn:microsoft.com/office/officeart/2005/8/layout/radial1"/>
    <dgm:cxn modelId="{31429930-B3BB-4E23-AB0D-2BB545A5F73C}" type="presOf" srcId="{E15144C2-08D2-460B-8088-642E0148D641}" destId="{DC29EC8C-1BB7-4EB2-87D4-D0911D115E65}" srcOrd="0" destOrd="0" presId="urn:microsoft.com/office/officeart/2005/8/layout/radial1"/>
    <dgm:cxn modelId="{F7A3BB53-E618-4E97-865C-4BCAF46404AA}" type="presOf" srcId="{2740BDAF-FC2C-4C5F-AD38-3C953B7496E0}" destId="{BB8EB8B6-0050-48F3-B85D-FEDCB48724FC}" srcOrd="0" destOrd="0" presId="urn:microsoft.com/office/officeart/2005/8/layout/radial1"/>
    <dgm:cxn modelId="{AC7506E8-F0B1-4190-B757-7D186110FD11}" srcId="{19896FCB-9EAF-49A9-AEB6-722C8F79AFE1}" destId="{AE1F89DE-77C4-4382-AD6F-C3595A2DE926}" srcOrd="3" destOrd="0" parTransId="{9DCCB1AD-6BDE-4690-8A0C-AFD2D7983EC0}" sibTransId="{6933A5DC-B1F7-4E28-8DC2-E38A5A0BDB67}"/>
    <dgm:cxn modelId="{6E6505D5-00A6-44D5-BCE4-08D2CC90EDD5}" type="presOf" srcId="{8CE97918-9D63-4915-AD50-50E32658B204}" destId="{C3169873-4F67-4039-A7BA-AEC8C54B7E5F}" srcOrd="0" destOrd="0" presId="urn:microsoft.com/office/officeart/2005/8/layout/radial1"/>
    <dgm:cxn modelId="{E27E5F2B-01B3-427D-9493-5247024677B5}" type="presOf" srcId="{8CE97918-9D63-4915-AD50-50E32658B204}" destId="{84D44823-AA45-4D43-83AF-1BE2A59189D6}" srcOrd="1" destOrd="0" presId="urn:microsoft.com/office/officeart/2005/8/layout/radial1"/>
    <dgm:cxn modelId="{4CEE2DBE-BC26-4899-98A5-C3FA60D6A3E9}" srcId="{19896FCB-9EAF-49A9-AEB6-722C8F79AFE1}" destId="{6D84A582-D496-4999-9A62-3F292D674979}" srcOrd="4" destOrd="0" parTransId="{2740BDAF-FC2C-4C5F-AD38-3C953B7496E0}" sibTransId="{9A9B0D12-097F-44AE-BF11-82F043CC1D09}"/>
    <dgm:cxn modelId="{4207AA8E-1C81-4F6F-8B64-9530CF734A61}" type="presOf" srcId="{3217ED8C-C3F4-489F-8F04-610AAEBA4C7E}" destId="{DE2F546C-F942-468C-85BE-51238B47886F}" srcOrd="0" destOrd="0" presId="urn:microsoft.com/office/officeart/2005/8/layout/radial1"/>
    <dgm:cxn modelId="{8E0498E3-B31E-4041-A9B8-6249F50A63FC}" type="presOf" srcId="{FE77D220-85C6-43D4-A740-241ED71F1592}" destId="{D14BF0F4-B0A9-443D-BB5F-E08D1908E697}" srcOrd="0" destOrd="0" presId="urn:microsoft.com/office/officeart/2005/8/layout/radial1"/>
    <dgm:cxn modelId="{2C79F75F-F5D6-4B1A-B564-C5AA551913A9}" type="presOf" srcId="{9DCCB1AD-6BDE-4690-8A0C-AFD2D7983EC0}" destId="{0719F5F6-463C-45A7-9C97-C88DADB13F65}" srcOrd="1" destOrd="0" presId="urn:microsoft.com/office/officeart/2005/8/layout/radial1"/>
    <dgm:cxn modelId="{9DD17ED1-CA1D-47C7-B34A-629B429A169C}" srcId="{19896FCB-9EAF-49A9-AEB6-722C8F79AFE1}" destId="{F42F9211-07D0-4949-8D8D-ACB4B3522073}" srcOrd="2" destOrd="0" parTransId="{8CE97918-9D63-4915-AD50-50E32658B204}" sibTransId="{2CEF2F68-1E82-4918-B499-280D668F29B5}"/>
    <dgm:cxn modelId="{574EF298-FCFE-4EF5-9AFA-651024D705CA}" type="presOf" srcId="{2740BDAF-FC2C-4C5F-AD38-3C953B7496E0}" destId="{696AB76E-EBA4-40A4-AF77-07861190B472}" srcOrd="1" destOrd="0" presId="urn:microsoft.com/office/officeart/2005/8/layout/radial1"/>
    <dgm:cxn modelId="{B593D604-F219-43DB-91F2-6F9BB3A8AFDA}" type="presParOf" srcId="{DC29EC8C-1BB7-4EB2-87D4-D0911D115E65}" destId="{9AB879BA-8E9F-48C6-9097-9C0CED988DF8}" srcOrd="0" destOrd="0" presId="urn:microsoft.com/office/officeart/2005/8/layout/radial1"/>
    <dgm:cxn modelId="{141C1263-3F0F-4B17-912D-A7B19F7AAAB3}" type="presParOf" srcId="{DC29EC8C-1BB7-4EB2-87D4-D0911D115E65}" destId="{C90BED02-B77A-4374-8E8C-174DA27612E5}" srcOrd="1" destOrd="0" presId="urn:microsoft.com/office/officeart/2005/8/layout/radial1"/>
    <dgm:cxn modelId="{C297980D-9792-4825-85AA-12CB499C3B1C}" type="presParOf" srcId="{C90BED02-B77A-4374-8E8C-174DA27612E5}" destId="{BCB79B99-80DE-423C-ACED-C804CAD7C1D1}" srcOrd="0" destOrd="0" presId="urn:microsoft.com/office/officeart/2005/8/layout/radial1"/>
    <dgm:cxn modelId="{C056DE7F-4054-4BA3-9BFB-5D0A1939C548}" type="presParOf" srcId="{DC29EC8C-1BB7-4EB2-87D4-D0911D115E65}" destId="{970E68FB-DD5A-437D-B0D2-C4E7144B2A16}" srcOrd="2" destOrd="0" presId="urn:microsoft.com/office/officeart/2005/8/layout/radial1"/>
    <dgm:cxn modelId="{EC688667-0B0D-4F95-A438-C3BC42F83D2A}" type="presParOf" srcId="{DC29EC8C-1BB7-4EB2-87D4-D0911D115E65}" destId="{D14BF0F4-B0A9-443D-BB5F-E08D1908E697}" srcOrd="3" destOrd="0" presId="urn:microsoft.com/office/officeart/2005/8/layout/radial1"/>
    <dgm:cxn modelId="{F1AD55BD-2AFC-42E5-A891-592CA39E026C}" type="presParOf" srcId="{D14BF0F4-B0A9-443D-BB5F-E08D1908E697}" destId="{19E228C4-F0C9-4674-B749-BCE55FD3A496}" srcOrd="0" destOrd="0" presId="urn:microsoft.com/office/officeart/2005/8/layout/radial1"/>
    <dgm:cxn modelId="{70D088F7-5FF2-420E-B1EA-342240940058}" type="presParOf" srcId="{DC29EC8C-1BB7-4EB2-87D4-D0911D115E65}" destId="{DE2F546C-F942-468C-85BE-51238B47886F}" srcOrd="4" destOrd="0" presId="urn:microsoft.com/office/officeart/2005/8/layout/radial1"/>
    <dgm:cxn modelId="{4E4476D8-4D7F-469B-983F-CFC18E48D68A}" type="presParOf" srcId="{DC29EC8C-1BB7-4EB2-87D4-D0911D115E65}" destId="{C3169873-4F67-4039-A7BA-AEC8C54B7E5F}" srcOrd="5" destOrd="0" presId="urn:microsoft.com/office/officeart/2005/8/layout/radial1"/>
    <dgm:cxn modelId="{53282457-0E31-4E18-B511-ACDD5F860ED3}" type="presParOf" srcId="{C3169873-4F67-4039-A7BA-AEC8C54B7E5F}" destId="{84D44823-AA45-4D43-83AF-1BE2A59189D6}" srcOrd="0" destOrd="0" presId="urn:microsoft.com/office/officeart/2005/8/layout/radial1"/>
    <dgm:cxn modelId="{D7BA615C-E6C5-4EB7-B337-EB3994BC52D8}" type="presParOf" srcId="{DC29EC8C-1BB7-4EB2-87D4-D0911D115E65}" destId="{73916978-419C-4CFE-96FD-A58841A9ED24}" srcOrd="6" destOrd="0" presId="urn:microsoft.com/office/officeart/2005/8/layout/radial1"/>
    <dgm:cxn modelId="{59EEA289-41A6-4B58-9C0A-17C7191FCFC3}" type="presParOf" srcId="{DC29EC8C-1BB7-4EB2-87D4-D0911D115E65}" destId="{4BD930E9-B7D7-4D69-B569-A4C43697D283}" srcOrd="7" destOrd="0" presId="urn:microsoft.com/office/officeart/2005/8/layout/radial1"/>
    <dgm:cxn modelId="{7D7E7776-24C6-462B-B813-17CA8D2D21D3}" type="presParOf" srcId="{4BD930E9-B7D7-4D69-B569-A4C43697D283}" destId="{0719F5F6-463C-45A7-9C97-C88DADB13F65}" srcOrd="0" destOrd="0" presId="urn:microsoft.com/office/officeart/2005/8/layout/radial1"/>
    <dgm:cxn modelId="{8EB631F5-1438-4116-A586-6B60A66EB6C7}" type="presParOf" srcId="{DC29EC8C-1BB7-4EB2-87D4-D0911D115E65}" destId="{092B3CF9-53C3-44EC-B158-D2557CEE1495}" srcOrd="8" destOrd="0" presId="urn:microsoft.com/office/officeart/2005/8/layout/radial1"/>
    <dgm:cxn modelId="{44636B8E-8BCD-49D9-80CC-4D90D7F5ADC2}" type="presParOf" srcId="{DC29EC8C-1BB7-4EB2-87D4-D0911D115E65}" destId="{BB8EB8B6-0050-48F3-B85D-FEDCB48724FC}" srcOrd="9" destOrd="0" presId="urn:microsoft.com/office/officeart/2005/8/layout/radial1"/>
    <dgm:cxn modelId="{89E53D27-12AC-40C7-B81D-6B23FD6EC2A7}" type="presParOf" srcId="{BB8EB8B6-0050-48F3-B85D-FEDCB48724FC}" destId="{696AB76E-EBA4-40A4-AF77-07861190B472}" srcOrd="0" destOrd="0" presId="urn:microsoft.com/office/officeart/2005/8/layout/radial1"/>
    <dgm:cxn modelId="{1D5ADF97-088A-44B8-9CFB-8422DA6C748A}" type="presParOf" srcId="{DC29EC8C-1BB7-4EB2-87D4-D0911D115E65}" destId="{74EC6D24-66C8-498E-B625-08432CC3EF1E}" srcOrd="10" destOrd="0" presId="urn:microsoft.com/office/officeart/2005/8/layout/radial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7286CB-7965-482D-AE43-227266458522}"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C68B9973-221D-4949-9A8B-C3A544C64115}">
      <dgm:prSet phldrT="[Text]" custT="1"/>
      <dgm:spPr>
        <a:solidFill>
          <a:schemeClr val="tx2">
            <a:lumMod val="20000"/>
            <a:lumOff val="80000"/>
          </a:schemeClr>
        </a:solidFill>
      </dgm:spPr>
      <dgm:t>
        <a:bodyPr/>
        <a:lstStyle/>
        <a:p>
          <a:r>
            <a:rPr lang="en-US" sz="2000" dirty="0" smtClean="0"/>
            <a:t>Managerial Connect</a:t>
          </a:r>
          <a:endParaRPr lang="en-US" sz="2000" dirty="0"/>
        </a:p>
      </dgm:t>
    </dgm:pt>
    <dgm:pt modelId="{6B7CD152-EE95-4815-A8E5-A75E61DE6C08}" type="parTrans" cxnId="{9F0B5447-F5C5-4DFB-86CB-431747444977}">
      <dgm:prSet/>
      <dgm:spPr/>
      <dgm:t>
        <a:bodyPr/>
        <a:lstStyle/>
        <a:p>
          <a:endParaRPr lang="en-US" sz="2000"/>
        </a:p>
      </dgm:t>
    </dgm:pt>
    <dgm:pt modelId="{7BED578E-2866-4C03-9813-085A615A1FE7}" type="sibTrans" cxnId="{9F0B5447-F5C5-4DFB-86CB-431747444977}">
      <dgm:prSet/>
      <dgm:spPr/>
      <dgm:t>
        <a:bodyPr/>
        <a:lstStyle/>
        <a:p>
          <a:endParaRPr lang="en-US" sz="2000"/>
        </a:p>
      </dgm:t>
    </dgm:pt>
    <dgm:pt modelId="{228C9787-B2CD-4E73-ACC0-7B2948235825}">
      <dgm:prSet phldrT="[Text]" custT="1"/>
      <dgm:spPr>
        <a:solidFill>
          <a:schemeClr val="bg2">
            <a:alpha val="90000"/>
          </a:schemeClr>
        </a:solidFill>
      </dgm:spPr>
      <dgm:t>
        <a:bodyPr/>
        <a:lstStyle/>
        <a:p>
          <a:r>
            <a:rPr lang="en-US" sz="2000" dirty="0" smtClean="0"/>
            <a:t>To drive engagement locally </a:t>
          </a:r>
          <a:endParaRPr lang="en-US" sz="2000" dirty="0"/>
        </a:p>
      </dgm:t>
    </dgm:pt>
    <dgm:pt modelId="{B52E6FD7-7AEF-4887-ABB7-19943933EAEE}" type="parTrans" cxnId="{786C599B-143E-4941-9E61-4984EDDEDE7A}">
      <dgm:prSet/>
      <dgm:spPr/>
      <dgm:t>
        <a:bodyPr/>
        <a:lstStyle/>
        <a:p>
          <a:endParaRPr lang="en-US" sz="2000"/>
        </a:p>
      </dgm:t>
    </dgm:pt>
    <dgm:pt modelId="{9CE5CD41-5783-4978-B2B8-E9F50824C39B}" type="sibTrans" cxnId="{786C599B-143E-4941-9E61-4984EDDEDE7A}">
      <dgm:prSet/>
      <dgm:spPr/>
      <dgm:t>
        <a:bodyPr/>
        <a:lstStyle/>
        <a:p>
          <a:endParaRPr lang="en-US" sz="2000"/>
        </a:p>
      </dgm:t>
    </dgm:pt>
    <dgm:pt modelId="{754D1B58-BD33-4E7B-991D-D7E1031B836F}">
      <dgm:prSet phldrT="[Text]" custT="1"/>
      <dgm:spPr>
        <a:solidFill>
          <a:schemeClr val="tx2">
            <a:lumMod val="20000"/>
            <a:lumOff val="80000"/>
          </a:schemeClr>
        </a:solidFill>
      </dgm:spPr>
      <dgm:t>
        <a:bodyPr/>
        <a:lstStyle/>
        <a:p>
          <a:r>
            <a:rPr lang="en-US" sz="2000" dirty="0" smtClean="0"/>
            <a:t>Direct connect with Top Management</a:t>
          </a:r>
          <a:endParaRPr lang="en-US" sz="2000" dirty="0"/>
        </a:p>
      </dgm:t>
    </dgm:pt>
    <dgm:pt modelId="{D88CFFAA-D594-47FC-9E7F-F6CB5A7AFA57}" type="parTrans" cxnId="{6E841AC4-27EB-46B1-AE3F-E3B88CDC5822}">
      <dgm:prSet/>
      <dgm:spPr/>
      <dgm:t>
        <a:bodyPr/>
        <a:lstStyle/>
        <a:p>
          <a:endParaRPr lang="en-US" sz="2000"/>
        </a:p>
      </dgm:t>
    </dgm:pt>
    <dgm:pt modelId="{02423AB8-8415-4DB6-9DE4-FCA7C1E2EFC0}" type="sibTrans" cxnId="{6E841AC4-27EB-46B1-AE3F-E3B88CDC5822}">
      <dgm:prSet/>
      <dgm:spPr/>
      <dgm:t>
        <a:bodyPr/>
        <a:lstStyle/>
        <a:p>
          <a:endParaRPr lang="en-US" sz="2000"/>
        </a:p>
      </dgm:t>
    </dgm:pt>
    <dgm:pt modelId="{AE590684-1D9F-4706-96D8-BAD178976B4E}">
      <dgm:prSet phldrT="[Text]" custT="1"/>
      <dgm:spPr>
        <a:solidFill>
          <a:schemeClr val="bg2">
            <a:alpha val="90000"/>
          </a:schemeClr>
        </a:solidFill>
      </dgm:spPr>
      <dgm:t>
        <a:bodyPr/>
        <a:lstStyle/>
        <a:p>
          <a:r>
            <a:rPr lang="en-US" sz="2000" dirty="0" smtClean="0"/>
            <a:t>Vision Community</a:t>
          </a:r>
          <a:endParaRPr lang="en-US" sz="2000" dirty="0"/>
        </a:p>
      </dgm:t>
    </dgm:pt>
    <dgm:pt modelId="{CBDB98E4-B69C-40E3-8FF8-FFA34D969B64}" type="parTrans" cxnId="{FBB3D840-1742-4298-AC4B-E1E83B17E798}">
      <dgm:prSet/>
      <dgm:spPr/>
      <dgm:t>
        <a:bodyPr/>
        <a:lstStyle/>
        <a:p>
          <a:endParaRPr lang="en-US" sz="2000"/>
        </a:p>
      </dgm:t>
    </dgm:pt>
    <dgm:pt modelId="{071E90C1-7E4C-4A64-BDDF-6878710D1595}" type="sibTrans" cxnId="{FBB3D840-1742-4298-AC4B-E1E83B17E798}">
      <dgm:prSet/>
      <dgm:spPr/>
      <dgm:t>
        <a:bodyPr/>
        <a:lstStyle/>
        <a:p>
          <a:endParaRPr lang="en-US" sz="2000"/>
        </a:p>
      </dgm:t>
    </dgm:pt>
    <dgm:pt modelId="{D29B91AE-E371-4080-A47D-2782BB79A47A}">
      <dgm:prSet phldrT="[Text]" custT="1"/>
      <dgm:spPr>
        <a:solidFill>
          <a:schemeClr val="tx2">
            <a:lumMod val="20000"/>
            <a:lumOff val="80000"/>
          </a:schemeClr>
        </a:solidFill>
      </dgm:spPr>
      <dgm:t>
        <a:bodyPr/>
        <a:lstStyle/>
        <a:p>
          <a:r>
            <a:rPr lang="en-US" sz="2000" dirty="0" smtClean="0"/>
            <a:t>Driving Ownership</a:t>
          </a:r>
          <a:endParaRPr lang="en-US" sz="2000" dirty="0"/>
        </a:p>
      </dgm:t>
    </dgm:pt>
    <dgm:pt modelId="{4874647D-80F2-407A-8DDB-6E87AE8129E8}" type="parTrans" cxnId="{23FB2A02-C139-4AF5-AEFC-979ABC3970C5}">
      <dgm:prSet/>
      <dgm:spPr/>
      <dgm:t>
        <a:bodyPr/>
        <a:lstStyle/>
        <a:p>
          <a:endParaRPr lang="en-US" sz="2000"/>
        </a:p>
      </dgm:t>
    </dgm:pt>
    <dgm:pt modelId="{E2BA5FD9-BEE7-4CB6-8797-ACA83C1D68DC}" type="sibTrans" cxnId="{23FB2A02-C139-4AF5-AEFC-979ABC3970C5}">
      <dgm:prSet/>
      <dgm:spPr/>
      <dgm:t>
        <a:bodyPr/>
        <a:lstStyle/>
        <a:p>
          <a:endParaRPr lang="en-US" sz="2000"/>
        </a:p>
      </dgm:t>
    </dgm:pt>
    <dgm:pt modelId="{26CB7E08-F9CC-4F13-8D1D-309CDBB8A277}">
      <dgm:prSet phldrT="[Text]" custT="1"/>
      <dgm:spPr>
        <a:solidFill>
          <a:schemeClr val="bg2">
            <a:alpha val="90000"/>
          </a:schemeClr>
        </a:solidFill>
      </dgm:spPr>
      <dgm:t>
        <a:bodyPr/>
        <a:lstStyle/>
        <a:p>
          <a:r>
            <a:rPr lang="en-US" sz="2000" dirty="0" err="1" smtClean="0"/>
            <a:t>iZen</a:t>
          </a:r>
          <a:endParaRPr lang="en-US" sz="2000" dirty="0"/>
        </a:p>
      </dgm:t>
    </dgm:pt>
    <dgm:pt modelId="{132A349E-340F-486A-9953-E1F7D261F794}" type="parTrans" cxnId="{D15B2BF9-1F05-4B08-8DDD-6B499D4F0B96}">
      <dgm:prSet/>
      <dgm:spPr/>
      <dgm:t>
        <a:bodyPr/>
        <a:lstStyle/>
        <a:p>
          <a:endParaRPr lang="en-US" sz="2000"/>
        </a:p>
      </dgm:t>
    </dgm:pt>
    <dgm:pt modelId="{B40ADBF6-B7EB-4E1A-B536-FC315EC95232}" type="sibTrans" cxnId="{D15B2BF9-1F05-4B08-8DDD-6B499D4F0B96}">
      <dgm:prSet/>
      <dgm:spPr/>
      <dgm:t>
        <a:bodyPr/>
        <a:lstStyle/>
        <a:p>
          <a:endParaRPr lang="en-US" sz="2000"/>
        </a:p>
      </dgm:t>
    </dgm:pt>
    <dgm:pt modelId="{F465D05E-ED21-421C-893A-FE8C1AD2855F}" type="pres">
      <dgm:prSet presAssocID="{7B7286CB-7965-482D-AE43-227266458522}" presName="Name0" presStyleCnt="0">
        <dgm:presLayoutVars>
          <dgm:dir/>
          <dgm:animLvl val="lvl"/>
          <dgm:resizeHandles val="exact"/>
        </dgm:presLayoutVars>
      </dgm:prSet>
      <dgm:spPr/>
      <dgm:t>
        <a:bodyPr/>
        <a:lstStyle/>
        <a:p>
          <a:endParaRPr lang="en-US"/>
        </a:p>
      </dgm:t>
    </dgm:pt>
    <dgm:pt modelId="{E9B16733-8DC4-46FB-AD16-F3AE7740A057}" type="pres">
      <dgm:prSet presAssocID="{C68B9973-221D-4949-9A8B-C3A544C64115}" presName="linNode" presStyleCnt="0"/>
      <dgm:spPr/>
      <dgm:t>
        <a:bodyPr/>
        <a:lstStyle/>
        <a:p>
          <a:endParaRPr lang="en-IN"/>
        </a:p>
      </dgm:t>
    </dgm:pt>
    <dgm:pt modelId="{0614838D-4A41-4B64-A9D2-7D289AB4C1AA}" type="pres">
      <dgm:prSet presAssocID="{C68B9973-221D-4949-9A8B-C3A544C64115}" presName="parentText" presStyleLbl="node1" presStyleIdx="0" presStyleCnt="3" custScaleX="85185" custScaleY="71381">
        <dgm:presLayoutVars>
          <dgm:chMax val="1"/>
          <dgm:bulletEnabled val="1"/>
        </dgm:presLayoutVars>
      </dgm:prSet>
      <dgm:spPr/>
      <dgm:t>
        <a:bodyPr/>
        <a:lstStyle/>
        <a:p>
          <a:endParaRPr lang="en-US"/>
        </a:p>
      </dgm:t>
    </dgm:pt>
    <dgm:pt modelId="{1193CF4C-4D2E-498D-B71A-E77E5610BED2}" type="pres">
      <dgm:prSet presAssocID="{C68B9973-221D-4949-9A8B-C3A544C64115}" presName="descendantText" presStyleLbl="alignAccFollowNode1" presStyleIdx="0" presStyleCnt="3" custScaleX="93866" custScaleY="53200">
        <dgm:presLayoutVars>
          <dgm:bulletEnabled val="1"/>
        </dgm:presLayoutVars>
      </dgm:prSet>
      <dgm:spPr/>
      <dgm:t>
        <a:bodyPr/>
        <a:lstStyle/>
        <a:p>
          <a:endParaRPr lang="en-US"/>
        </a:p>
      </dgm:t>
    </dgm:pt>
    <dgm:pt modelId="{62927AA5-070F-4E50-94DC-2BDB5816E6D0}" type="pres">
      <dgm:prSet presAssocID="{7BED578E-2866-4C03-9813-085A615A1FE7}" presName="sp" presStyleCnt="0"/>
      <dgm:spPr/>
      <dgm:t>
        <a:bodyPr/>
        <a:lstStyle/>
        <a:p>
          <a:endParaRPr lang="en-IN"/>
        </a:p>
      </dgm:t>
    </dgm:pt>
    <dgm:pt modelId="{6C13AB18-4E3D-4577-B540-0286AB1B3F82}" type="pres">
      <dgm:prSet presAssocID="{754D1B58-BD33-4E7B-991D-D7E1031B836F}" presName="linNode" presStyleCnt="0"/>
      <dgm:spPr/>
      <dgm:t>
        <a:bodyPr/>
        <a:lstStyle/>
        <a:p>
          <a:endParaRPr lang="en-IN"/>
        </a:p>
      </dgm:t>
    </dgm:pt>
    <dgm:pt modelId="{FD425B98-8961-4A1F-A7CF-EDBF34D16AED}" type="pres">
      <dgm:prSet presAssocID="{754D1B58-BD33-4E7B-991D-D7E1031B836F}" presName="parentText" presStyleLbl="node1" presStyleIdx="1" presStyleCnt="3" custScaleX="85185" custScaleY="71381">
        <dgm:presLayoutVars>
          <dgm:chMax val="1"/>
          <dgm:bulletEnabled val="1"/>
        </dgm:presLayoutVars>
      </dgm:prSet>
      <dgm:spPr/>
      <dgm:t>
        <a:bodyPr/>
        <a:lstStyle/>
        <a:p>
          <a:endParaRPr lang="en-US"/>
        </a:p>
      </dgm:t>
    </dgm:pt>
    <dgm:pt modelId="{44D2B09F-538C-4AE4-95A7-E81DE3B47A29}" type="pres">
      <dgm:prSet presAssocID="{754D1B58-BD33-4E7B-991D-D7E1031B836F}" presName="descendantText" presStyleLbl="alignAccFollowNode1" presStyleIdx="1" presStyleCnt="3" custScaleX="93866" custScaleY="53200">
        <dgm:presLayoutVars>
          <dgm:bulletEnabled val="1"/>
        </dgm:presLayoutVars>
      </dgm:prSet>
      <dgm:spPr/>
      <dgm:t>
        <a:bodyPr/>
        <a:lstStyle/>
        <a:p>
          <a:endParaRPr lang="en-US"/>
        </a:p>
      </dgm:t>
    </dgm:pt>
    <dgm:pt modelId="{25173313-A5E7-435C-9B70-324D90A3928C}" type="pres">
      <dgm:prSet presAssocID="{02423AB8-8415-4DB6-9DE4-FCA7C1E2EFC0}" presName="sp" presStyleCnt="0"/>
      <dgm:spPr/>
      <dgm:t>
        <a:bodyPr/>
        <a:lstStyle/>
        <a:p>
          <a:endParaRPr lang="en-IN"/>
        </a:p>
      </dgm:t>
    </dgm:pt>
    <dgm:pt modelId="{42B70CE0-D897-43DC-B128-BCBFE56D57AA}" type="pres">
      <dgm:prSet presAssocID="{D29B91AE-E371-4080-A47D-2782BB79A47A}" presName="linNode" presStyleCnt="0"/>
      <dgm:spPr/>
      <dgm:t>
        <a:bodyPr/>
        <a:lstStyle/>
        <a:p>
          <a:endParaRPr lang="en-IN"/>
        </a:p>
      </dgm:t>
    </dgm:pt>
    <dgm:pt modelId="{0CF94DE8-DDBC-47A8-8567-4439E14D0631}" type="pres">
      <dgm:prSet presAssocID="{D29B91AE-E371-4080-A47D-2782BB79A47A}" presName="parentText" presStyleLbl="node1" presStyleIdx="2" presStyleCnt="3" custScaleX="85185" custScaleY="71381">
        <dgm:presLayoutVars>
          <dgm:chMax val="1"/>
          <dgm:bulletEnabled val="1"/>
        </dgm:presLayoutVars>
      </dgm:prSet>
      <dgm:spPr/>
      <dgm:t>
        <a:bodyPr/>
        <a:lstStyle/>
        <a:p>
          <a:endParaRPr lang="en-US"/>
        </a:p>
      </dgm:t>
    </dgm:pt>
    <dgm:pt modelId="{738F326F-C122-42D4-8D0A-3E12EDB87E1E}" type="pres">
      <dgm:prSet presAssocID="{D29B91AE-E371-4080-A47D-2782BB79A47A}" presName="descendantText" presStyleLbl="alignAccFollowNode1" presStyleIdx="2" presStyleCnt="3" custScaleX="93866" custScaleY="53200">
        <dgm:presLayoutVars>
          <dgm:bulletEnabled val="1"/>
        </dgm:presLayoutVars>
      </dgm:prSet>
      <dgm:spPr/>
      <dgm:t>
        <a:bodyPr/>
        <a:lstStyle/>
        <a:p>
          <a:endParaRPr lang="en-US"/>
        </a:p>
      </dgm:t>
    </dgm:pt>
  </dgm:ptLst>
  <dgm:cxnLst>
    <dgm:cxn modelId="{9F0B5447-F5C5-4DFB-86CB-431747444977}" srcId="{7B7286CB-7965-482D-AE43-227266458522}" destId="{C68B9973-221D-4949-9A8B-C3A544C64115}" srcOrd="0" destOrd="0" parTransId="{6B7CD152-EE95-4815-A8E5-A75E61DE6C08}" sibTransId="{7BED578E-2866-4C03-9813-085A615A1FE7}"/>
    <dgm:cxn modelId="{460DD6F9-0AEC-459F-B703-97BAF5E800A0}" type="presOf" srcId="{D29B91AE-E371-4080-A47D-2782BB79A47A}" destId="{0CF94DE8-DDBC-47A8-8567-4439E14D0631}" srcOrd="0" destOrd="0" presId="urn:microsoft.com/office/officeart/2005/8/layout/vList5"/>
    <dgm:cxn modelId="{AE9B5533-9409-4A81-ADDF-8E41B4CD486C}" type="presOf" srcId="{7B7286CB-7965-482D-AE43-227266458522}" destId="{F465D05E-ED21-421C-893A-FE8C1AD2855F}" srcOrd="0" destOrd="0" presId="urn:microsoft.com/office/officeart/2005/8/layout/vList5"/>
    <dgm:cxn modelId="{D15B2BF9-1F05-4B08-8DDD-6B499D4F0B96}" srcId="{D29B91AE-E371-4080-A47D-2782BB79A47A}" destId="{26CB7E08-F9CC-4F13-8D1D-309CDBB8A277}" srcOrd="0" destOrd="0" parTransId="{132A349E-340F-486A-9953-E1F7D261F794}" sibTransId="{B40ADBF6-B7EB-4E1A-B536-FC315EC95232}"/>
    <dgm:cxn modelId="{24676806-25EF-4529-8FC8-FA905CA27204}" type="presOf" srcId="{26CB7E08-F9CC-4F13-8D1D-309CDBB8A277}" destId="{738F326F-C122-42D4-8D0A-3E12EDB87E1E}" srcOrd="0" destOrd="0" presId="urn:microsoft.com/office/officeart/2005/8/layout/vList5"/>
    <dgm:cxn modelId="{786C599B-143E-4941-9E61-4984EDDEDE7A}" srcId="{C68B9973-221D-4949-9A8B-C3A544C64115}" destId="{228C9787-B2CD-4E73-ACC0-7B2948235825}" srcOrd="0" destOrd="0" parTransId="{B52E6FD7-7AEF-4887-ABB7-19943933EAEE}" sibTransId="{9CE5CD41-5783-4978-B2B8-E9F50824C39B}"/>
    <dgm:cxn modelId="{6FD5FF52-D719-4D38-B39F-68D4CB2D4849}" type="presOf" srcId="{C68B9973-221D-4949-9A8B-C3A544C64115}" destId="{0614838D-4A41-4B64-A9D2-7D289AB4C1AA}" srcOrd="0" destOrd="0" presId="urn:microsoft.com/office/officeart/2005/8/layout/vList5"/>
    <dgm:cxn modelId="{FBB3D840-1742-4298-AC4B-E1E83B17E798}" srcId="{754D1B58-BD33-4E7B-991D-D7E1031B836F}" destId="{AE590684-1D9F-4706-96D8-BAD178976B4E}" srcOrd="0" destOrd="0" parTransId="{CBDB98E4-B69C-40E3-8FF8-FFA34D969B64}" sibTransId="{071E90C1-7E4C-4A64-BDDF-6878710D1595}"/>
    <dgm:cxn modelId="{6E841AC4-27EB-46B1-AE3F-E3B88CDC5822}" srcId="{7B7286CB-7965-482D-AE43-227266458522}" destId="{754D1B58-BD33-4E7B-991D-D7E1031B836F}" srcOrd="1" destOrd="0" parTransId="{D88CFFAA-D594-47FC-9E7F-F6CB5A7AFA57}" sibTransId="{02423AB8-8415-4DB6-9DE4-FCA7C1E2EFC0}"/>
    <dgm:cxn modelId="{69430F79-CB1F-4E43-8E0D-910D6D300942}" type="presOf" srcId="{754D1B58-BD33-4E7B-991D-D7E1031B836F}" destId="{FD425B98-8961-4A1F-A7CF-EDBF34D16AED}" srcOrd="0" destOrd="0" presId="urn:microsoft.com/office/officeart/2005/8/layout/vList5"/>
    <dgm:cxn modelId="{095EB260-DADA-4772-8B69-0A9CDF0CDA86}" type="presOf" srcId="{AE590684-1D9F-4706-96D8-BAD178976B4E}" destId="{44D2B09F-538C-4AE4-95A7-E81DE3B47A29}" srcOrd="0" destOrd="0" presId="urn:microsoft.com/office/officeart/2005/8/layout/vList5"/>
    <dgm:cxn modelId="{FEC94950-E582-4632-BB0E-74073AB20980}" type="presOf" srcId="{228C9787-B2CD-4E73-ACC0-7B2948235825}" destId="{1193CF4C-4D2E-498D-B71A-E77E5610BED2}" srcOrd="0" destOrd="0" presId="urn:microsoft.com/office/officeart/2005/8/layout/vList5"/>
    <dgm:cxn modelId="{23FB2A02-C139-4AF5-AEFC-979ABC3970C5}" srcId="{7B7286CB-7965-482D-AE43-227266458522}" destId="{D29B91AE-E371-4080-A47D-2782BB79A47A}" srcOrd="2" destOrd="0" parTransId="{4874647D-80F2-407A-8DDB-6E87AE8129E8}" sibTransId="{E2BA5FD9-BEE7-4CB6-8797-ACA83C1D68DC}"/>
    <dgm:cxn modelId="{2E015AD6-84EE-4A0D-BCE3-43A27FDD1FE5}" type="presParOf" srcId="{F465D05E-ED21-421C-893A-FE8C1AD2855F}" destId="{E9B16733-8DC4-46FB-AD16-F3AE7740A057}" srcOrd="0" destOrd="0" presId="urn:microsoft.com/office/officeart/2005/8/layout/vList5"/>
    <dgm:cxn modelId="{5F7C6650-623B-4BB3-8A19-E5BB200187DE}" type="presParOf" srcId="{E9B16733-8DC4-46FB-AD16-F3AE7740A057}" destId="{0614838D-4A41-4B64-A9D2-7D289AB4C1AA}" srcOrd="0" destOrd="0" presId="urn:microsoft.com/office/officeart/2005/8/layout/vList5"/>
    <dgm:cxn modelId="{B5D19C8B-1848-4D66-92FC-DE151E5B70D0}" type="presParOf" srcId="{E9B16733-8DC4-46FB-AD16-F3AE7740A057}" destId="{1193CF4C-4D2E-498D-B71A-E77E5610BED2}" srcOrd="1" destOrd="0" presId="urn:microsoft.com/office/officeart/2005/8/layout/vList5"/>
    <dgm:cxn modelId="{5B0C0385-76F2-46A2-A3B1-DA4847EED9F5}" type="presParOf" srcId="{F465D05E-ED21-421C-893A-FE8C1AD2855F}" destId="{62927AA5-070F-4E50-94DC-2BDB5816E6D0}" srcOrd="1" destOrd="0" presId="urn:microsoft.com/office/officeart/2005/8/layout/vList5"/>
    <dgm:cxn modelId="{84771B0C-FC7B-424E-8050-AAC520100C7E}" type="presParOf" srcId="{F465D05E-ED21-421C-893A-FE8C1AD2855F}" destId="{6C13AB18-4E3D-4577-B540-0286AB1B3F82}" srcOrd="2" destOrd="0" presId="urn:microsoft.com/office/officeart/2005/8/layout/vList5"/>
    <dgm:cxn modelId="{30B47EC2-B75D-4D38-83A1-D56109C85002}" type="presParOf" srcId="{6C13AB18-4E3D-4577-B540-0286AB1B3F82}" destId="{FD425B98-8961-4A1F-A7CF-EDBF34D16AED}" srcOrd="0" destOrd="0" presId="urn:microsoft.com/office/officeart/2005/8/layout/vList5"/>
    <dgm:cxn modelId="{F0690193-DC77-4075-8548-983BADB17E34}" type="presParOf" srcId="{6C13AB18-4E3D-4577-B540-0286AB1B3F82}" destId="{44D2B09F-538C-4AE4-95A7-E81DE3B47A29}" srcOrd="1" destOrd="0" presId="urn:microsoft.com/office/officeart/2005/8/layout/vList5"/>
    <dgm:cxn modelId="{432A4E88-99DB-4743-9010-90DA8572E3F0}" type="presParOf" srcId="{F465D05E-ED21-421C-893A-FE8C1AD2855F}" destId="{25173313-A5E7-435C-9B70-324D90A3928C}" srcOrd="3" destOrd="0" presId="urn:microsoft.com/office/officeart/2005/8/layout/vList5"/>
    <dgm:cxn modelId="{D1232201-DBE6-40CE-A454-2EA0F98B351A}" type="presParOf" srcId="{F465D05E-ED21-421C-893A-FE8C1AD2855F}" destId="{42B70CE0-D897-43DC-B128-BCBFE56D57AA}" srcOrd="4" destOrd="0" presId="urn:microsoft.com/office/officeart/2005/8/layout/vList5"/>
    <dgm:cxn modelId="{0F97646C-A22F-4446-BD29-BD2D2C85B742}" type="presParOf" srcId="{42B70CE0-D897-43DC-B128-BCBFE56D57AA}" destId="{0CF94DE8-DDBC-47A8-8567-4439E14D0631}" srcOrd="0" destOrd="0" presId="urn:microsoft.com/office/officeart/2005/8/layout/vList5"/>
    <dgm:cxn modelId="{6DB654C2-99CA-4DF2-A440-58C4532A90B0}" type="presParOf" srcId="{42B70CE0-D897-43DC-B128-BCBFE56D57AA}" destId="{738F326F-C122-42D4-8D0A-3E12EDB87E1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180FFF-E359-4C2D-BE38-53AC6CEE9260}"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B5C17AD0-3C65-437F-9A41-EE717CB607FE}">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dgm:spPr>
      <dgm:t>
        <a:bodyPr/>
        <a:lstStyle/>
        <a:p>
          <a:endParaRPr lang="en-US" dirty="0"/>
        </a:p>
      </dgm:t>
    </dgm:pt>
    <dgm:pt modelId="{55DD8F98-7CCF-46EF-A3F9-C53A91722DE0}" type="sibTrans" cxnId="{12528372-F017-405D-B84B-3380B72B6881}">
      <dgm:prSet/>
      <dgm:spPr/>
      <dgm:t>
        <a:bodyPr/>
        <a:lstStyle/>
        <a:p>
          <a:endParaRPr lang="en-US"/>
        </a:p>
      </dgm:t>
    </dgm:pt>
    <dgm:pt modelId="{7085A835-9238-4302-9096-66F1615716FD}" type="parTrans" cxnId="{12528372-F017-405D-B84B-3380B72B6881}">
      <dgm:prSet/>
      <dgm:spPr/>
      <dgm:t>
        <a:bodyPr/>
        <a:lstStyle/>
        <a:p>
          <a:endParaRPr lang="en-US"/>
        </a:p>
      </dgm:t>
    </dgm:pt>
    <dgm:pt modelId="{D175218E-DD26-4B36-9A76-82B83FEAFDF1}">
      <dgm:prSet phldrT="[Text]"/>
      <dgm:spPr>
        <a:solidFill>
          <a:schemeClr val="bg2">
            <a:lumMod val="90000"/>
            <a:alpha val="50000"/>
          </a:schemeClr>
        </a:solidFill>
      </dgm:spPr>
      <dgm:t>
        <a:bodyPr/>
        <a:lstStyle/>
        <a:p>
          <a:r>
            <a:rPr lang="en-US" dirty="0" smtClean="0"/>
            <a:t> </a:t>
          </a:r>
          <a:endParaRPr lang="en-US" dirty="0"/>
        </a:p>
      </dgm:t>
    </dgm:pt>
    <dgm:pt modelId="{9DF6D813-1F68-4983-8BFB-FBEBDD032B0F}" type="sibTrans" cxnId="{85099B93-55AB-433B-B1D6-714660C2F556}">
      <dgm:prSet/>
      <dgm:spPr/>
      <dgm:t>
        <a:bodyPr/>
        <a:lstStyle/>
        <a:p>
          <a:endParaRPr lang="en-US"/>
        </a:p>
      </dgm:t>
    </dgm:pt>
    <dgm:pt modelId="{A396D5FD-5FEF-4833-89F5-D9035CB8B69F}" type="parTrans" cxnId="{85099B93-55AB-433B-B1D6-714660C2F556}">
      <dgm:prSet/>
      <dgm:spPr/>
      <dgm:t>
        <a:bodyPr/>
        <a:lstStyle/>
        <a:p>
          <a:endParaRPr lang="en-US"/>
        </a:p>
      </dgm:t>
    </dgm:pt>
    <dgm:pt modelId="{434652E9-C72F-4686-B89B-815DA1971861}" type="pres">
      <dgm:prSet presAssocID="{82180FFF-E359-4C2D-BE38-53AC6CEE9260}" presName="Name0" presStyleCnt="0">
        <dgm:presLayoutVars>
          <dgm:chMax val="7"/>
          <dgm:dir/>
          <dgm:resizeHandles val="exact"/>
        </dgm:presLayoutVars>
      </dgm:prSet>
      <dgm:spPr/>
    </dgm:pt>
    <dgm:pt modelId="{3CC93B14-C1E5-4BF4-BB39-56FAF6874C00}" type="pres">
      <dgm:prSet presAssocID="{82180FFF-E359-4C2D-BE38-53AC6CEE9260}" presName="ellipse1" presStyleLbl="vennNode1" presStyleIdx="0" presStyleCnt="2" custScaleY="86101" custLinFactNeighborX="3730" custLinFactNeighborY="36787">
        <dgm:presLayoutVars>
          <dgm:bulletEnabled val="1"/>
        </dgm:presLayoutVars>
      </dgm:prSet>
      <dgm:spPr/>
      <dgm:t>
        <a:bodyPr/>
        <a:lstStyle/>
        <a:p>
          <a:endParaRPr lang="en-US"/>
        </a:p>
      </dgm:t>
    </dgm:pt>
    <dgm:pt modelId="{FA6077A5-4CF4-498F-8203-A8A668301081}" type="pres">
      <dgm:prSet presAssocID="{82180FFF-E359-4C2D-BE38-53AC6CEE9260}" presName="ellipse2" presStyleLbl="vennNode1" presStyleIdx="1" presStyleCnt="2" custScaleX="91569" custScaleY="86378" custLinFactNeighborX="-5357" custLinFactNeighborY="-29091">
        <dgm:presLayoutVars>
          <dgm:bulletEnabled val="1"/>
        </dgm:presLayoutVars>
      </dgm:prSet>
      <dgm:spPr/>
      <dgm:t>
        <a:bodyPr/>
        <a:lstStyle/>
        <a:p>
          <a:endParaRPr lang="en-US"/>
        </a:p>
      </dgm:t>
    </dgm:pt>
  </dgm:ptLst>
  <dgm:cxnLst>
    <dgm:cxn modelId="{12528372-F017-405D-B84B-3380B72B6881}" srcId="{82180FFF-E359-4C2D-BE38-53AC6CEE9260}" destId="{B5C17AD0-3C65-437F-9A41-EE717CB607FE}" srcOrd="0" destOrd="0" parTransId="{7085A835-9238-4302-9096-66F1615716FD}" sibTransId="{55DD8F98-7CCF-46EF-A3F9-C53A91722DE0}"/>
    <dgm:cxn modelId="{85099B93-55AB-433B-B1D6-714660C2F556}" srcId="{82180FFF-E359-4C2D-BE38-53AC6CEE9260}" destId="{D175218E-DD26-4B36-9A76-82B83FEAFDF1}" srcOrd="1" destOrd="0" parTransId="{A396D5FD-5FEF-4833-89F5-D9035CB8B69F}" sibTransId="{9DF6D813-1F68-4983-8BFB-FBEBDD032B0F}"/>
    <dgm:cxn modelId="{861D4787-1236-4BED-B843-F0CAB1A57660}" type="presOf" srcId="{D175218E-DD26-4B36-9A76-82B83FEAFDF1}" destId="{FA6077A5-4CF4-498F-8203-A8A668301081}" srcOrd="0" destOrd="0" presId="urn:microsoft.com/office/officeart/2005/8/layout/rings+Icon"/>
    <dgm:cxn modelId="{593FC071-F771-47D1-B2CE-4419AB2F31E4}" type="presOf" srcId="{B5C17AD0-3C65-437F-9A41-EE717CB607FE}" destId="{3CC93B14-C1E5-4BF4-BB39-56FAF6874C00}" srcOrd="0" destOrd="0" presId="urn:microsoft.com/office/officeart/2005/8/layout/rings+Icon"/>
    <dgm:cxn modelId="{5A184E34-4144-4C70-AA28-4203CBA7BFB0}" type="presOf" srcId="{82180FFF-E359-4C2D-BE38-53AC6CEE9260}" destId="{434652E9-C72F-4686-B89B-815DA1971861}" srcOrd="0" destOrd="0" presId="urn:microsoft.com/office/officeart/2005/8/layout/rings+Icon"/>
    <dgm:cxn modelId="{8B2DF112-980F-4D82-ABFE-30EE80EE1874}" type="presParOf" srcId="{434652E9-C72F-4686-B89B-815DA1971861}" destId="{3CC93B14-C1E5-4BF4-BB39-56FAF6874C00}" srcOrd="0" destOrd="0" presId="urn:microsoft.com/office/officeart/2005/8/layout/rings+Icon"/>
    <dgm:cxn modelId="{1C8BCA38-7413-4F5D-BFD0-54E9B28F1070}" type="presParOf" srcId="{434652E9-C72F-4686-B89B-815DA1971861}" destId="{FA6077A5-4CF4-498F-8203-A8A668301081}" srcOrd="1"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93099B-7E28-47CF-9460-08BB1D5DA4BD}">
      <dsp:nvSpPr>
        <dsp:cNvPr id="0" name=""/>
        <dsp:cNvSpPr/>
      </dsp:nvSpPr>
      <dsp:spPr>
        <a:xfrm>
          <a:off x="0" y="0"/>
          <a:ext cx="8382000" cy="1098053"/>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Aligning HR with Business</a:t>
          </a:r>
          <a:endParaRPr lang="en-US" sz="2400" kern="1200" dirty="0"/>
        </a:p>
      </dsp:txBody>
      <dsp:txXfrm>
        <a:off x="1786205" y="0"/>
        <a:ext cx="6595794" cy="1098053"/>
      </dsp:txXfrm>
    </dsp:sp>
    <dsp:sp modelId="{2A112812-F8DE-4D93-BABE-D9E91C73F63D}">
      <dsp:nvSpPr>
        <dsp:cNvPr id="0" name=""/>
        <dsp:cNvSpPr/>
      </dsp:nvSpPr>
      <dsp:spPr>
        <a:xfrm>
          <a:off x="109805" y="109805"/>
          <a:ext cx="1676400" cy="878443"/>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52BBFBF-919A-4750-9DB6-C4A5E609E28B}">
      <dsp:nvSpPr>
        <dsp:cNvPr id="0" name=""/>
        <dsp:cNvSpPr/>
      </dsp:nvSpPr>
      <dsp:spPr>
        <a:xfrm>
          <a:off x="0" y="1207859"/>
          <a:ext cx="8382000" cy="1098053"/>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Deriving Employee Engagement</a:t>
          </a:r>
          <a:endParaRPr lang="en-US" sz="2400" kern="1200" dirty="0"/>
        </a:p>
      </dsp:txBody>
      <dsp:txXfrm>
        <a:off x="1786205" y="1207859"/>
        <a:ext cx="6595794" cy="1098053"/>
      </dsp:txXfrm>
    </dsp:sp>
    <dsp:sp modelId="{ACC01A04-BCAA-4236-8FDB-7F9F54F9636F}">
      <dsp:nvSpPr>
        <dsp:cNvPr id="0" name=""/>
        <dsp:cNvSpPr/>
      </dsp:nvSpPr>
      <dsp:spPr>
        <a:xfrm>
          <a:off x="109805" y="1317664"/>
          <a:ext cx="1676400" cy="878443"/>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806C40E-A876-427F-8300-C48B3B581241}">
      <dsp:nvSpPr>
        <dsp:cNvPr id="0" name=""/>
        <dsp:cNvSpPr/>
      </dsp:nvSpPr>
      <dsp:spPr>
        <a:xfrm>
          <a:off x="0" y="2415718"/>
          <a:ext cx="8382000" cy="1098053"/>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dirty="0" smtClean="0"/>
            <a:t>Employee Development Plan</a:t>
          </a:r>
          <a:endParaRPr lang="en-US" sz="2400" kern="1200" dirty="0" smtClean="0"/>
        </a:p>
      </dsp:txBody>
      <dsp:txXfrm>
        <a:off x="1786205" y="2415718"/>
        <a:ext cx="6595794" cy="1098053"/>
      </dsp:txXfrm>
    </dsp:sp>
    <dsp:sp modelId="{8013FDB1-4A8B-41D8-9506-3909C123F1A8}">
      <dsp:nvSpPr>
        <dsp:cNvPr id="0" name=""/>
        <dsp:cNvSpPr/>
      </dsp:nvSpPr>
      <dsp:spPr>
        <a:xfrm>
          <a:off x="109805" y="2525523"/>
          <a:ext cx="1676400" cy="878443"/>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BFD6C1E-C571-447F-8541-67F442EFEF84}">
      <dsp:nvSpPr>
        <dsp:cNvPr id="0" name=""/>
        <dsp:cNvSpPr/>
      </dsp:nvSpPr>
      <dsp:spPr>
        <a:xfrm>
          <a:off x="0" y="3623577"/>
          <a:ext cx="8382000" cy="1098053"/>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dirty="0" smtClean="0"/>
            <a:t>Managing Manager and Employee Generation Gap</a:t>
          </a:r>
          <a:endParaRPr lang="en-US" sz="2400" kern="1200" dirty="0" smtClean="0"/>
        </a:p>
      </dsp:txBody>
      <dsp:txXfrm>
        <a:off x="1786205" y="3623577"/>
        <a:ext cx="6595794" cy="1098053"/>
      </dsp:txXfrm>
    </dsp:sp>
    <dsp:sp modelId="{348AEAB8-1EBE-4F11-9A6D-52937DF1D56D}">
      <dsp:nvSpPr>
        <dsp:cNvPr id="0" name=""/>
        <dsp:cNvSpPr/>
      </dsp:nvSpPr>
      <dsp:spPr>
        <a:xfrm>
          <a:off x="109805" y="3733383"/>
          <a:ext cx="1676400" cy="878443"/>
        </a:xfrm>
        <a:prstGeom prst="roundRect">
          <a:avLst>
            <a:gd name="adj" fmla="val 10000"/>
          </a:avLst>
        </a:prstGeom>
        <a:blipFill rotWithShape="0">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AC999-BDAC-4AAC-8E44-DDF74E750375}" type="datetimeFigureOut">
              <a:rPr lang="en-US" smtClean="0"/>
              <a:pPr/>
              <a:t>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566822-745F-447E-BF2D-09609C68B27D}" type="slidenum">
              <a:rPr lang="en-US" smtClean="0"/>
              <a:pPr/>
              <a:t>‹#›</a:t>
            </a:fld>
            <a:endParaRPr lang="en-US"/>
          </a:p>
        </p:txBody>
      </p:sp>
    </p:spTree>
    <p:extLst>
      <p:ext uri="{BB962C8B-B14F-4D97-AF65-F5344CB8AC3E}">
        <p14:creationId xmlns:p14="http://schemas.microsoft.com/office/powerpoint/2010/main" xmlns="" val="392873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IN" b="0" dirty="0" smtClean="0"/>
              <a:t>Public Debt Crises. </a:t>
            </a:r>
          </a:p>
          <a:p>
            <a:pPr defTabSz="914350">
              <a:defRPr/>
            </a:pPr>
            <a:endParaRPr lang="en-IN" b="0" dirty="0" smtClean="0"/>
          </a:p>
          <a:p>
            <a:pPr defTabSz="914350">
              <a:defRPr/>
            </a:pPr>
            <a:r>
              <a:rPr lang="en-IN" b="0" dirty="0" smtClean="0"/>
              <a:t>The world’s largest economies are now facing the kind of sovereign debt crises once seen only in the worst cases in the developing world. This is occurring at a time when many countries are facing slow or negative growth and significant levels of unemployment. Resolving these issues without dismantling government services or further stifling economic growth will challenge many governments in the West. </a:t>
            </a:r>
          </a:p>
          <a:p>
            <a:pPr defTabSz="914350">
              <a:defRPr/>
            </a:pPr>
            <a:endParaRPr lang="en-IN" b="0" dirty="0" smtClean="0"/>
          </a:p>
          <a:p>
            <a:pPr defTabSz="914350">
              <a:defRPr/>
            </a:pPr>
            <a:r>
              <a:rPr lang="en-IN" b="0" dirty="0" smtClean="0"/>
              <a:t>Fragile Economic Outlook. </a:t>
            </a:r>
          </a:p>
          <a:p>
            <a:pPr defTabSz="914350">
              <a:defRPr/>
            </a:pPr>
            <a:endParaRPr lang="en-IN" b="0" dirty="0" smtClean="0"/>
          </a:p>
          <a:p>
            <a:pPr defTabSz="914350">
              <a:defRPr/>
            </a:pPr>
            <a:r>
              <a:rPr lang="en-IN" b="0" dirty="0" smtClean="0"/>
              <a:t>2012 will see industrial economies struggling to avoid recession. The shift in global trade patterns is shaping the economic outlook. As its major markets suffer, China is seeing a perceptible slowing of its growth. Unemployment will continue to be a key challenge in many countries. </a:t>
            </a:r>
          </a:p>
          <a:p>
            <a:pPr defTabSz="914350">
              <a:defRPr/>
            </a:pPr>
            <a:endParaRPr lang="en-IN" b="0" dirty="0" smtClean="0"/>
          </a:p>
          <a:p>
            <a:pPr defTabSz="914350">
              <a:defRPr/>
            </a:pPr>
            <a:r>
              <a:rPr lang="en-IN" b="0" dirty="0" smtClean="0"/>
              <a:t>Instability of Financial Markets. </a:t>
            </a:r>
          </a:p>
          <a:p>
            <a:pPr defTabSz="914350">
              <a:defRPr/>
            </a:pPr>
            <a:endParaRPr lang="en-IN" b="0" dirty="0" smtClean="0"/>
          </a:p>
          <a:p>
            <a:pPr defTabSz="914350">
              <a:defRPr/>
            </a:pPr>
            <a:r>
              <a:rPr lang="en-IN" b="0" dirty="0" smtClean="0"/>
              <a:t>Increasing instability of global financial systems is likely due to the lack of a sound and globally accepted financial regulatory system; a failure in confidence in market participants or facilitators, and speculation. The result will be unsustainable financial and fiscal policies across different nations and resulting uncertainties in the global economic recovery. Many countries will be searching for a new equilibrium among the different sectors of the economy, new societal balance and new models of governance. </a:t>
            </a:r>
          </a:p>
          <a:p>
            <a:pPr defTabSz="914350">
              <a:defRPr/>
            </a:pPr>
            <a:endParaRPr lang="en-IN" b="0" dirty="0" smtClean="0"/>
          </a:p>
          <a:p>
            <a:pPr defTabSz="914350">
              <a:defRPr/>
            </a:pPr>
            <a:r>
              <a:rPr lang="en-IN" b="0" dirty="0" smtClean="0"/>
              <a:t>The Rollback of Globalization. </a:t>
            </a:r>
          </a:p>
          <a:p>
            <a:pPr defTabSz="914350">
              <a:defRPr/>
            </a:pPr>
            <a:endParaRPr lang="en-IN" b="0" dirty="0" smtClean="0"/>
          </a:p>
          <a:p>
            <a:pPr defTabSz="914350">
              <a:defRPr/>
            </a:pPr>
            <a:r>
              <a:rPr lang="en-IN" b="0" dirty="0" smtClean="0"/>
              <a:t>Each of these trends will reduce social surpluses – the ability of governments to provide extensive services, employment and social protection. The social costs of economic dislocation will bring people into the streets. 2012 is likely to see increasing levels of civil unrest, calls for protectionism and other anti-globalization rhetoric as governments struggle to cope with multiplying problems with fewer resources. </a:t>
            </a:r>
          </a:p>
          <a:p>
            <a:pPr defTabSz="914350">
              <a:defRPr/>
            </a:pPr>
            <a:endParaRPr lang="en-US" b="0" dirty="0" smtClean="0"/>
          </a:p>
        </p:txBody>
      </p:sp>
      <p:sp>
        <p:nvSpPr>
          <p:cNvPr id="4" name="Slide Number Placeholder 3"/>
          <p:cNvSpPr>
            <a:spLocks noGrp="1"/>
          </p:cNvSpPr>
          <p:nvPr>
            <p:ph type="sldNum" sz="quarter" idx="10"/>
          </p:nvPr>
        </p:nvSpPr>
        <p:spPr/>
        <p:txBody>
          <a:bodyPr/>
          <a:lstStyle/>
          <a:p>
            <a:pPr algn="r" rtl="0">
              <a:defRPr/>
            </a:pPr>
            <a:fld id="{5F968AB3-0D8C-4015-BD8D-0FE2D42D13D3}" type="slidenum">
              <a:rPr lang="en-US">
                <a:solidFill>
                  <a:prstClr val="black"/>
                </a:solidFill>
                <a:latin typeface="Calibri"/>
              </a:rPr>
              <a:pPr algn="r" rtl="0">
                <a:defRPr/>
              </a:pPr>
              <a:t>2</a:t>
            </a:fld>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b="0" dirty="0" smtClean="0"/>
          </a:p>
        </p:txBody>
      </p:sp>
      <p:sp>
        <p:nvSpPr>
          <p:cNvPr id="4" name="Slide Number Placeholder 3"/>
          <p:cNvSpPr>
            <a:spLocks noGrp="1"/>
          </p:cNvSpPr>
          <p:nvPr>
            <p:ph type="sldNum" sz="quarter" idx="10"/>
          </p:nvPr>
        </p:nvSpPr>
        <p:spPr/>
        <p:txBody>
          <a:bodyPr/>
          <a:lstStyle/>
          <a:p>
            <a:pPr algn="r" rtl="0">
              <a:defRPr/>
            </a:pPr>
            <a:fld id="{5F968AB3-0D8C-4015-BD8D-0FE2D42D13D3}" type="slidenum">
              <a:rPr lang="en-US">
                <a:solidFill>
                  <a:prstClr val="black"/>
                </a:solidFill>
                <a:latin typeface="Calibri"/>
              </a:rPr>
              <a:pPr algn="r" rtl="0">
                <a:defRPr/>
              </a:pPr>
              <a:t>3</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IN" b="0" dirty="0" smtClean="0"/>
              <a:t>Power Sharing Between North and South.</a:t>
            </a:r>
          </a:p>
          <a:p>
            <a:pPr defTabSz="914350">
              <a:defRPr/>
            </a:pPr>
            <a:endParaRPr lang="en-IN" b="0" dirty="0" smtClean="0"/>
          </a:p>
          <a:p>
            <a:pPr defTabSz="914350">
              <a:defRPr/>
            </a:pPr>
            <a:r>
              <a:rPr lang="en-IN" b="0" dirty="0" smtClean="0"/>
              <a:t>Increasing economic and political power sharing between North and South will be manifest in the continued weakening of the UN system and the rise of regionalism.</a:t>
            </a:r>
          </a:p>
          <a:p>
            <a:pPr defTabSz="914350">
              <a:defRPr/>
            </a:pPr>
            <a:endParaRPr lang="en-IN" b="0" dirty="0" smtClean="0"/>
          </a:p>
          <a:p>
            <a:pPr defTabSz="914350">
              <a:defRPr/>
            </a:pPr>
            <a:r>
              <a:rPr lang="en-IN" b="0" dirty="0" smtClean="0"/>
              <a:t>Accelerated Transfer of Influence.</a:t>
            </a:r>
          </a:p>
          <a:p>
            <a:pPr defTabSz="914350">
              <a:defRPr/>
            </a:pPr>
            <a:endParaRPr lang="en-IN" b="0" dirty="0" smtClean="0"/>
          </a:p>
          <a:p>
            <a:pPr defTabSz="914350">
              <a:defRPr/>
            </a:pPr>
            <a:r>
              <a:rPr lang="en-IN" b="0" dirty="0" smtClean="0"/>
              <a:t>The shift from traditional state-centric institutions to coalitions of the willing and non-state actors will be manifested in diplomacy and action by networks of actors and regional organizations.</a:t>
            </a:r>
          </a:p>
          <a:p>
            <a:pPr defTabSz="914350">
              <a:defRPr/>
            </a:pPr>
            <a:endParaRPr lang="en-IN" b="0" dirty="0" smtClean="0"/>
          </a:p>
          <a:p>
            <a:pPr defTabSz="914350">
              <a:defRPr/>
            </a:pPr>
            <a:r>
              <a:rPr lang="en-IN" b="0" dirty="0" smtClean="0"/>
              <a:t>Shift of Power.</a:t>
            </a:r>
          </a:p>
          <a:p>
            <a:pPr defTabSz="914350">
              <a:defRPr/>
            </a:pPr>
            <a:endParaRPr lang="en-IN" b="0" dirty="0" smtClean="0"/>
          </a:p>
          <a:p>
            <a:pPr defTabSz="914350">
              <a:defRPr/>
            </a:pPr>
            <a:r>
              <a:rPr lang="en-IN" b="0" dirty="0" smtClean="0"/>
              <a:t>There will be a shift from large, expensive, institutional power to small, low-cost, unpredictable and grassroots sources of power, such as the</a:t>
            </a:r>
          </a:p>
          <a:p>
            <a:pPr defTabSz="914350">
              <a:defRPr/>
            </a:pPr>
            <a:r>
              <a:rPr lang="en-IN" b="0" dirty="0" smtClean="0"/>
              <a:t>Arab Spring, the </a:t>
            </a:r>
            <a:r>
              <a:rPr lang="en-IN" b="0" dirty="0" err="1" smtClean="0"/>
              <a:t>Indignados</a:t>
            </a:r>
            <a:r>
              <a:rPr lang="en-IN" b="0" dirty="0" smtClean="0"/>
              <a:t> and the Occupy movements.</a:t>
            </a:r>
            <a:endParaRPr lang="en-US" b="0" dirty="0" smtClean="0"/>
          </a:p>
        </p:txBody>
      </p:sp>
      <p:sp>
        <p:nvSpPr>
          <p:cNvPr id="4" name="Slide Number Placeholder 3"/>
          <p:cNvSpPr>
            <a:spLocks noGrp="1"/>
          </p:cNvSpPr>
          <p:nvPr>
            <p:ph type="sldNum" sz="quarter" idx="10"/>
          </p:nvPr>
        </p:nvSpPr>
        <p:spPr/>
        <p:txBody>
          <a:bodyPr/>
          <a:lstStyle/>
          <a:p>
            <a:pPr algn="r" rtl="0">
              <a:defRPr/>
            </a:pPr>
            <a:fld id="{5F968AB3-0D8C-4015-BD8D-0FE2D42D13D3}" type="slidenum">
              <a:rPr lang="en-US">
                <a:solidFill>
                  <a:prstClr val="black"/>
                </a:solidFill>
                <a:latin typeface="Calibri"/>
              </a:rPr>
              <a:pPr algn="r" rtl="0">
                <a:defRPr/>
              </a:pPr>
              <a:t>4</a:t>
            </a:fld>
            <a:endParaRPr lang="en-US" dirty="0">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4F0DBEF-B837-4C11-A544-78655428D9DB}" type="slidenum">
              <a:rPr lang="en-US" smtClean="0">
                <a:solidFill>
                  <a:srgbClr val="000000"/>
                </a:solidFill>
                <a:latin typeface="Arial" pitchFamily="34" charset="0"/>
                <a:ea typeface="ＭＳ Ｐゴシック" pitchFamily="34" charset="-128"/>
              </a:rPr>
              <a:pPr/>
              <a:t>6</a:t>
            </a:fld>
            <a:endParaRPr lang="en-US" dirty="0" smtClean="0">
              <a:solidFill>
                <a:srgbClr val="000000"/>
              </a:solidFill>
              <a:latin typeface="Arial" pitchFamily="34" charset="0"/>
              <a:ea typeface="ＭＳ Ｐゴシック" pitchFamily="34" charset="-128"/>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3085E0C-417B-4CE7-8EC7-3D58627B5ED6}" type="slidenum">
              <a:rPr lang="en-US" smtClean="0">
                <a:solidFill>
                  <a:srgbClr val="000000"/>
                </a:solidFill>
                <a:latin typeface="Arial" pitchFamily="34" charset="0"/>
                <a:ea typeface="ＭＳ Ｐゴシック" pitchFamily="34" charset="-128"/>
              </a:rPr>
              <a:pPr/>
              <a:t>7</a:t>
            </a:fld>
            <a:endParaRPr lang="en-US" smtClean="0">
              <a:solidFill>
                <a:srgbClr val="000000"/>
              </a:solidFill>
              <a:latin typeface="Arial" pitchFamily="34" charset="0"/>
              <a:ea typeface="ＭＳ Ｐゴシック" pitchFamily="34" charset="-128"/>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400" dirty="0" smtClean="0"/>
              <a:t>HR alignment with internal and external stakeholders</a:t>
            </a:r>
          </a:p>
          <a:p>
            <a:endParaRPr lang="en-US" sz="2400" dirty="0" smtClean="0"/>
          </a:p>
          <a:p>
            <a:r>
              <a:rPr lang="en-US" sz="2400" dirty="0" smtClean="0"/>
              <a:t>Linking HR practices to differentiators </a:t>
            </a:r>
          </a:p>
          <a:p>
            <a:endParaRPr lang="en-US" sz="2400" dirty="0" smtClean="0"/>
          </a:p>
          <a:p>
            <a:pPr lvl="1"/>
            <a:r>
              <a:rPr lang="en-US" sz="2000" dirty="0" smtClean="0"/>
              <a:t>Flow of people – into, through, up and out of the organization </a:t>
            </a:r>
          </a:p>
          <a:p>
            <a:pPr lvl="1"/>
            <a:r>
              <a:rPr lang="en-US" sz="2000" dirty="0" smtClean="0"/>
              <a:t>Flow of performance management – linking people to work through standards and measures, rewards and feedback </a:t>
            </a:r>
          </a:p>
          <a:p>
            <a:pPr lvl="1"/>
            <a:r>
              <a:rPr lang="en-US" sz="2000" dirty="0" smtClean="0"/>
              <a:t>Flow of information – keeps employees aware of the organization, what is happening and why, and shares collective knowledge </a:t>
            </a:r>
          </a:p>
          <a:p>
            <a:pPr lvl="1"/>
            <a:r>
              <a:rPr lang="en-US" sz="2000" dirty="0" smtClean="0"/>
              <a:t>Flow of work – who does work, how and where work is done </a:t>
            </a:r>
          </a:p>
          <a:p>
            <a:endParaRPr lang="en-IN" dirty="0"/>
          </a:p>
        </p:txBody>
      </p:sp>
      <p:sp>
        <p:nvSpPr>
          <p:cNvPr id="4" name="Slide Number Placeholder 3"/>
          <p:cNvSpPr>
            <a:spLocks noGrp="1"/>
          </p:cNvSpPr>
          <p:nvPr>
            <p:ph type="sldNum" sz="quarter" idx="10"/>
          </p:nvPr>
        </p:nvSpPr>
        <p:spPr/>
        <p:txBody>
          <a:bodyPr/>
          <a:lstStyle/>
          <a:p>
            <a:fld id="{46566822-745F-447E-BF2D-09609C68B27D}" type="slidenum">
              <a:rPr lang="en-US" smtClean="0"/>
              <a:pPr/>
              <a:t>9</a:t>
            </a:fld>
            <a:endParaRPr lang="en-US"/>
          </a:p>
        </p:txBody>
      </p:sp>
    </p:spTree>
    <p:extLst>
      <p:ext uri="{BB962C8B-B14F-4D97-AF65-F5344CB8AC3E}">
        <p14:creationId xmlns:p14="http://schemas.microsoft.com/office/powerpoint/2010/main" xmlns="" val="406410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IN" sz="1200" noProof="0" dirty="0" smtClean="0">
                <a:latin typeface="+mn-lt"/>
              </a:rPr>
              <a:t>Factors driving </a:t>
            </a:r>
            <a:r>
              <a:rPr lang="en-IN" sz="1200" noProof="0" dirty="0" err="1" smtClean="0">
                <a:latin typeface="+mn-lt"/>
              </a:rPr>
              <a:t>Behavior</a:t>
            </a:r>
            <a:r>
              <a:rPr lang="en-IN" sz="1200" noProof="0" dirty="0" smtClean="0">
                <a:latin typeface="+mn-lt"/>
              </a:rPr>
              <a:t> of India’s Gen Y : </a:t>
            </a:r>
          </a:p>
          <a:p>
            <a:pPr algn="just">
              <a:buNone/>
            </a:pPr>
            <a:endParaRPr lang="en-IN" sz="1200" noProof="0" dirty="0" smtClean="0">
              <a:latin typeface="+mn-lt"/>
            </a:endParaRPr>
          </a:p>
          <a:p>
            <a:pPr algn="just">
              <a:buFont typeface="Arial" pitchFamily="34" charset="0"/>
              <a:buChar char="•"/>
            </a:pPr>
            <a:r>
              <a:rPr lang="en-IN" sz="1200" noProof="0" dirty="0" smtClean="0">
                <a:latin typeface="+mn-lt"/>
              </a:rPr>
              <a:t>Exposure to global events and Western Counterparts</a:t>
            </a:r>
          </a:p>
          <a:p>
            <a:pPr algn="just">
              <a:buFont typeface="Arial" pitchFamily="34" charset="0"/>
              <a:buChar char="•"/>
            </a:pPr>
            <a:r>
              <a:rPr lang="en-IN" sz="1200" noProof="0" dirty="0" smtClean="0">
                <a:latin typeface="+mn-lt"/>
              </a:rPr>
              <a:t>Huge excitement on India’s economic resurgence</a:t>
            </a:r>
          </a:p>
          <a:p>
            <a:pPr algn="just">
              <a:buFont typeface="Arial" pitchFamily="34" charset="0"/>
              <a:buChar char="•"/>
            </a:pPr>
            <a:r>
              <a:rPr lang="en-IN" sz="1200" noProof="0" dirty="0" smtClean="0">
                <a:latin typeface="+mn-lt"/>
              </a:rPr>
              <a:t>Entrepreneurial and business savvy</a:t>
            </a:r>
          </a:p>
          <a:p>
            <a:pPr algn="just">
              <a:buFont typeface="Arial" pitchFamily="34" charset="0"/>
              <a:buChar char="•"/>
            </a:pPr>
            <a:r>
              <a:rPr lang="en-IN" sz="1200" noProof="0" dirty="0" smtClean="0">
                <a:latin typeface="+mn-lt"/>
              </a:rPr>
              <a:t>Easily accept diversity</a:t>
            </a:r>
          </a:p>
        </p:txBody>
      </p:sp>
      <p:sp>
        <p:nvSpPr>
          <p:cNvPr id="4" name="Slide Number Placeholder 3"/>
          <p:cNvSpPr>
            <a:spLocks noGrp="1"/>
          </p:cNvSpPr>
          <p:nvPr>
            <p:ph type="sldNum" sz="quarter" idx="10"/>
          </p:nvPr>
        </p:nvSpPr>
        <p:spPr/>
        <p:txBody>
          <a:bodyPr/>
          <a:lstStyle/>
          <a:p>
            <a:fld id="{46566822-745F-447E-BF2D-09609C68B27D}" type="slidenum">
              <a:rPr lang="en-US" smtClean="0"/>
              <a:pPr/>
              <a:t>10</a:t>
            </a:fld>
            <a:endParaRPr lang="en-US"/>
          </a:p>
        </p:txBody>
      </p:sp>
    </p:spTree>
    <p:extLst>
      <p:ext uri="{BB962C8B-B14F-4D97-AF65-F5344CB8AC3E}">
        <p14:creationId xmlns:p14="http://schemas.microsoft.com/office/powerpoint/2010/main" xmlns="" val="414466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IN" b="1" dirty="0" smtClean="0"/>
              <a:t>Provide real leadership: </a:t>
            </a:r>
            <a:r>
              <a:rPr lang="en-IN" dirty="0" smtClean="0"/>
              <a:t>Need</a:t>
            </a:r>
            <a:r>
              <a:rPr lang="en-IN" b="1" dirty="0" smtClean="0"/>
              <a:t> </a:t>
            </a:r>
            <a:r>
              <a:rPr lang="en-IN" dirty="0" smtClean="0"/>
              <a:t>leaders with honesty and integrity- need role models. </a:t>
            </a:r>
            <a:endParaRPr lang="en-US" dirty="0" smtClean="0"/>
          </a:p>
          <a:p>
            <a:pPr lvl="0" rtl="0"/>
            <a:r>
              <a:rPr lang="en-IN" b="1" dirty="0" smtClean="0"/>
              <a:t>Challenge your employees: </a:t>
            </a:r>
            <a:r>
              <a:rPr lang="en-IN" dirty="0" smtClean="0"/>
              <a:t>Wants learning opportunities-look for growth, development, career path. </a:t>
            </a:r>
            <a:endParaRPr lang="en-US" dirty="0" smtClean="0"/>
          </a:p>
          <a:p>
            <a:pPr lvl="0" rtl="0"/>
            <a:r>
              <a:rPr lang="en-IN" b="1" dirty="0" smtClean="0"/>
              <a:t>Foster family relationship with workers: </a:t>
            </a:r>
            <a:r>
              <a:rPr lang="en-IN" dirty="0" smtClean="0"/>
              <a:t>Wants to work with people they click with - like being friends with </a:t>
            </a:r>
            <a:r>
              <a:rPr lang="en-IN" dirty="0" err="1" smtClean="0"/>
              <a:t>coworkers</a:t>
            </a:r>
            <a:r>
              <a:rPr lang="en-IN" dirty="0" smtClean="0"/>
              <a:t>. </a:t>
            </a:r>
            <a:endParaRPr lang="en-US" dirty="0" smtClean="0"/>
          </a:p>
          <a:p>
            <a:pPr lvl="0" rtl="0"/>
            <a:r>
              <a:rPr lang="en-IN" b="1" dirty="0" smtClean="0"/>
              <a:t>Make the workplace fun and enjoyable:</a:t>
            </a:r>
            <a:r>
              <a:rPr lang="en-IN" dirty="0" smtClean="0"/>
              <a:t> A little </a:t>
            </a:r>
            <a:r>
              <a:rPr lang="en-IN" dirty="0" err="1" smtClean="0"/>
              <a:t>humor</a:t>
            </a:r>
            <a:r>
              <a:rPr lang="en-IN" dirty="0" smtClean="0"/>
              <a:t>, a bit of silliness, even a little irreverence will make the work environment more attractive for them.</a:t>
            </a:r>
            <a:endParaRPr lang="en-US" dirty="0" smtClean="0"/>
          </a:p>
          <a:p>
            <a:pPr lvl="0" rtl="0"/>
            <a:r>
              <a:rPr lang="en-IN" b="1" dirty="0" smtClean="0"/>
              <a:t>Show respect to everyone</a:t>
            </a:r>
            <a:r>
              <a:rPr lang="en-IN" dirty="0" smtClean="0"/>
              <a:t>: Expects their approaches and ideas to be treated with respect, even though they are new and inexperienced. Assign projects to teams of people who are measured as a group for specific goals. They love praise as the highest sign of respect . </a:t>
            </a:r>
            <a:endParaRPr lang="en-US" dirty="0" smtClean="0"/>
          </a:p>
          <a:p>
            <a:pPr lvl="1" rtl="0"/>
            <a:r>
              <a:rPr lang="en-IN" b="1" dirty="0" smtClean="0"/>
              <a:t>Be flexible: </a:t>
            </a:r>
            <a:r>
              <a:rPr lang="en-IN" dirty="0" smtClean="0"/>
              <a:t>A rigid schedule is a sure-fire deterrent. Work life balance is important for them:  flexible work weeks, flexible start times, and work at home opportunities are very popular with them !</a:t>
            </a:r>
            <a:endParaRPr lang="en-US" dirty="0" smtClean="0"/>
          </a:p>
          <a:p>
            <a:endParaRPr lang="en-US" dirty="0"/>
          </a:p>
        </p:txBody>
      </p:sp>
      <p:sp>
        <p:nvSpPr>
          <p:cNvPr id="4" name="Slide Number Placeholder 3"/>
          <p:cNvSpPr>
            <a:spLocks noGrp="1"/>
          </p:cNvSpPr>
          <p:nvPr>
            <p:ph type="sldNum" sz="quarter" idx="10"/>
          </p:nvPr>
        </p:nvSpPr>
        <p:spPr/>
        <p:txBody>
          <a:bodyPr/>
          <a:lstStyle/>
          <a:p>
            <a:fld id="{46566822-745F-447E-BF2D-09609C68B27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a:xfrm>
            <a:off x="457200" y="6689725"/>
            <a:ext cx="2133600" cy="168275"/>
          </a:xfrm>
        </p:spPr>
        <p:txBody>
          <a:bodyPr/>
          <a:lstStyle>
            <a:lvl1pPr>
              <a:defRPr/>
            </a:lvl1pPr>
          </a:lstStyle>
          <a:p>
            <a:pPr>
              <a:defRPr/>
            </a:pPr>
            <a:fld id="{CA66498D-7967-4944-8F80-B5CD9625B53A}" type="datetime1">
              <a:rPr lang="fr-FR" smtClean="0"/>
              <a:pPr>
                <a:defRPr/>
              </a:pPr>
              <a:t>06/01/2012</a:t>
            </a:fld>
            <a:endParaRPr lang="fr-CA"/>
          </a:p>
        </p:txBody>
      </p:sp>
      <p:sp>
        <p:nvSpPr>
          <p:cNvPr id="5" name="Espace réservé du pied de page 4"/>
          <p:cNvSpPr>
            <a:spLocks noGrp="1"/>
          </p:cNvSpPr>
          <p:nvPr>
            <p:ph type="ftr" sz="quarter" idx="11"/>
          </p:nvPr>
        </p:nvSpPr>
        <p:spPr>
          <a:xfrm>
            <a:off x="2895600" y="6689725"/>
            <a:ext cx="3352800" cy="168275"/>
          </a:xfrm>
        </p:spPr>
        <p:txBody>
          <a:bodyPr/>
          <a:lstStyle>
            <a:lvl1pPr>
              <a:defRPr/>
            </a:lvl1pPr>
          </a:lstStyle>
          <a:p>
            <a:pPr>
              <a:defRPr/>
            </a:pPr>
            <a:r>
              <a:rPr lang="fr-CA" dirty="0" smtClean="0"/>
              <a:t>www.zensar.com  |  2012 © Zensar Technologies</a:t>
            </a:r>
            <a:endParaRPr lang="fr-CA" dirty="0"/>
          </a:p>
        </p:txBody>
      </p:sp>
      <p:sp>
        <p:nvSpPr>
          <p:cNvPr id="6" name="Espace réservé du numéro de diapositive 5"/>
          <p:cNvSpPr>
            <a:spLocks noGrp="1"/>
          </p:cNvSpPr>
          <p:nvPr>
            <p:ph type="sldNum" sz="quarter" idx="12"/>
          </p:nvPr>
        </p:nvSpPr>
        <p:spPr>
          <a:xfrm>
            <a:off x="6553200" y="6689725"/>
            <a:ext cx="2133600" cy="168275"/>
          </a:xfrm>
        </p:spPr>
        <p:txBody>
          <a:bodyPr/>
          <a:lstStyle>
            <a:lvl1pPr>
              <a:defRPr/>
            </a:lvl1pPr>
          </a:lstStyle>
          <a:p>
            <a:pPr>
              <a:defRPr/>
            </a:pPr>
            <a:fld id="{4751041A-3133-40F3-8867-8E70E1064ABC}"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CAEB15A5-170B-45C5-BF98-156F2F35F23F}" type="datetime1">
              <a:rPr lang="fr-FR" smtClean="0"/>
              <a:pPr>
                <a:defRPr/>
              </a:pPr>
              <a:t>06/01/2012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dirty="0" smtClean="0"/>
              <a:t>www.zensar.com  |  2012 © Zensar Technologies</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7AA747EA-7935-48D7-8D0C-657429F4362F}"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DFC7A054-4872-4CE2-A933-583F2257BB79}" type="datetime1">
              <a:rPr lang="fr-FR" smtClean="0"/>
              <a:pPr>
                <a:defRPr/>
              </a:pPr>
              <a:t>06/01/2012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dirty="0" smtClean="0"/>
              <a:t>www.zensar.com  |  2012 © Zensar Technologies</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A4F5F78F-215E-4EA5-BDFD-BF8F5E49D7DC}"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1ED74FAA-EE86-49D6-A574-8779AAC8485A}" type="datetime1">
              <a:rPr lang="fr-FR" smtClean="0"/>
              <a:pPr>
                <a:defRPr/>
              </a:pPr>
              <a:t>06/01/2012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dirty="0" smtClean="0"/>
              <a:t>www.zensar.com  |  2012 © Zensar Technologies</a:t>
            </a: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C128AC44-EE8C-457F-9C6E-1D95ED633C0F}"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74F8A3E4-DADD-4E86-B14A-63D40C63958B}" type="datetime1">
              <a:rPr lang="fr-FR" smtClean="0"/>
              <a:pPr>
                <a:defRPr/>
              </a:pPr>
              <a:t>06/01/2012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r>
              <a:rPr lang="fr-CA" dirty="0" smtClean="0"/>
              <a:t>www.zensar.com  |  2012 © Zensar Technologies</a:t>
            </a:r>
            <a:endParaRPr lang="fr-CA" dirty="0"/>
          </a:p>
        </p:txBody>
      </p:sp>
      <p:sp>
        <p:nvSpPr>
          <p:cNvPr id="9" name="Espace réservé du numéro de diapositive 5"/>
          <p:cNvSpPr>
            <a:spLocks noGrp="1"/>
          </p:cNvSpPr>
          <p:nvPr>
            <p:ph type="sldNum" sz="quarter" idx="12"/>
          </p:nvPr>
        </p:nvSpPr>
        <p:spPr/>
        <p:txBody>
          <a:bodyPr/>
          <a:lstStyle>
            <a:lvl1pPr>
              <a:defRPr/>
            </a:lvl1pPr>
          </a:lstStyle>
          <a:p>
            <a:pPr>
              <a:defRPr/>
            </a:pPr>
            <a:fld id="{68B46842-5437-4BFA-B858-AD039D5DB4C7}"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5D1562FD-299E-4638-A818-4DCCDC6FFD91}" type="datetime1">
              <a:rPr lang="fr-FR" smtClean="0"/>
              <a:pPr>
                <a:defRPr/>
              </a:pPr>
              <a:t>06/01/2012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r>
              <a:rPr lang="fr-CA" dirty="0" smtClean="0"/>
              <a:t>www.zensar.com  |  2012 © Zensar Technologies</a:t>
            </a:r>
            <a:endParaRPr lang="fr-CA" dirty="0"/>
          </a:p>
        </p:txBody>
      </p:sp>
      <p:sp>
        <p:nvSpPr>
          <p:cNvPr id="5" name="Espace réservé du numéro de diapositive 5"/>
          <p:cNvSpPr>
            <a:spLocks noGrp="1"/>
          </p:cNvSpPr>
          <p:nvPr>
            <p:ph type="sldNum" sz="quarter" idx="12"/>
          </p:nvPr>
        </p:nvSpPr>
        <p:spPr/>
        <p:txBody>
          <a:bodyPr/>
          <a:lstStyle>
            <a:lvl1pPr>
              <a:defRPr/>
            </a:lvl1pPr>
          </a:lstStyle>
          <a:p>
            <a:pPr>
              <a:defRPr/>
            </a:pPr>
            <a:fld id="{CF7F5164-74C8-444B-88DE-47F12E9CC1A0}"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B8DAAA6-752F-433C-BBAF-AE566D958473}" type="datetime1">
              <a:rPr lang="fr-FR" smtClean="0"/>
              <a:pPr>
                <a:defRPr/>
              </a:pPr>
              <a:t>06/01/2012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r>
              <a:rPr lang="fr-CA" dirty="0" smtClean="0"/>
              <a:t>www.zensar.com  |  2012 © Zensar Technologies</a:t>
            </a:r>
            <a:endParaRPr lang="fr-CA" dirty="0"/>
          </a:p>
        </p:txBody>
      </p:sp>
      <p:sp>
        <p:nvSpPr>
          <p:cNvPr id="4" name="Espace réservé du numéro de diapositive 5"/>
          <p:cNvSpPr>
            <a:spLocks noGrp="1"/>
          </p:cNvSpPr>
          <p:nvPr>
            <p:ph type="sldNum" sz="quarter" idx="12"/>
          </p:nvPr>
        </p:nvSpPr>
        <p:spPr/>
        <p:txBody>
          <a:bodyPr/>
          <a:lstStyle>
            <a:lvl1pPr>
              <a:defRPr/>
            </a:lvl1pPr>
          </a:lstStyle>
          <a:p>
            <a:pPr>
              <a:defRPr/>
            </a:pPr>
            <a:fld id="{BD4F91A0-4741-4E99-A952-FE6DFA1442EA}"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endParaRPr lang="fr-CA" dirty="0"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705600"/>
            <a:ext cx="2133600" cy="1682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768A231-5CF9-4C46-B737-82A1A4032D6F}" type="datetime1">
              <a:rPr lang="fr-FR" smtClean="0"/>
              <a:pPr>
                <a:defRPr/>
              </a:pPr>
              <a:t>06/01/2012</a:t>
            </a:fld>
            <a:endParaRPr lang="fr-CA"/>
          </a:p>
        </p:txBody>
      </p:sp>
      <p:sp>
        <p:nvSpPr>
          <p:cNvPr id="5" name="Espace réservé du pied de page 4"/>
          <p:cNvSpPr>
            <a:spLocks noGrp="1"/>
          </p:cNvSpPr>
          <p:nvPr>
            <p:ph type="ftr" sz="quarter" idx="3"/>
          </p:nvPr>
        </p:nvSpPr>
        <p:spPr>
          <a:xfrm>
            <a:off x="2895600" y="6705600"/>
            <a:ext cx="3352800" cy="1682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r-CA" dirty="0" smtClean="0"/>
              <a:t>www.zensar.com  |  2012 © Zensar Technologies</a:t>
            </a:r>
            <a:endParaRPr lang="fr-CA" dirty="0"/>
          </a:p>
        </p:txBody>
      </p:sp>
      <p:sp>
        <p:nvSpPr>
          <p:cNvPr id="6" name="Espace réservé du numéro de diapositive 5"/>
          <p:cNvSpPr>
            <a:spLocks noGrp="1"/>
          </p:cNvSpPr>
          <p:nvPr>
            <p:ph type="sldNum" sz="quarter" idx="4"/>
          </p:nvPr>
        </p:nvSpPr>
        <p:spPr>
          <a:xfrm>
            <a:off x="6553200" y="6705600"/>
            <a:ext cx="2133600" cy="1682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BA4F244-FC92-4E36-9A04-E54111F7196F}" type="slidenum">
              <a:rPr lang="fr-CA"/>
              <a:pPr>
                <a:defRPr/>
              </a:pPr>
              <a:t>‹#›</a:t>
            </a:fld>
            <a:endParaRPr lang="fr-CA"/>
          </a:p>
        </p:txBody>
      </p:sp>
      <p:pic>
        <p:nvPicPr>
          <p:cNvPr id="7" name="Picture 7" descr="Zensar Technologies.png"/>
          <p:cNvPicPr>
            <a:picLocks noChangeAspect="1"/>
          </p:cNvPicPr>
          <p:nvPr userDrawn="1"/>
        </p:nvPicPr>
        <p:blipFill>
          <a:blip r:embed="rId10" cstate="email"/>
          <a:srcRect/>
          <a:stretch>
            <a:fillRect/>
          </a:stretch>
        </p:blipFill>
        <p:spPr bwMode="auto">
          <a:xfrm>
            <a:off x="7315200" y="0"/>
            <a:ext cx="1828800" cy="93651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ctr" rtl="0" eaLnBrk="1" fontAlgn="base" hangingPunct="1">
        <a:spcBef>
          <a:spcPct val="0"/>
        </a:spcBef>
        <a:spcAft>
          <a:spcPct val="0"/>
        </a:spcAft>
        <a:defRPr sz="28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0.xml"/><Relationship Id="rId7" Type="http://schemas.openxmlformats.org/officeDocument/2006/relationships/image" Target="../media/image10.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tags" Target="../tags/tag35.xml"/><Relationship Id="rId3" Type="http://schemas.openxmlformats.org/officeDocument/2006/relationships/tags" Target="../tags/tag12.xml"/><Relationship Id="rId21" Type="http://schemas.openxmlformats.org/officeDocument/2006/relationships/tags" Target="../tags/tag30.xml"/><Relationship Id="rId34" Type="http://schemas.openxmlformats.org/officeDocument/2006/relationships/oleObject" Target="../embeddings/Microsoft_Office_Excel_97-2003_Worksheet3.xls"/><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oleObject" Target="../embeddings/Microsoft_Office_Excel_97-2003_Worksheet2.xls"/><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32" Type="http://schemas.openxmlformats.org/officeDocument/2006/relationships/oleObject" Target="../embeddings/Microsoft_Office_Excel_97-2003_Worksheet1.xls"/><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notesSlide" Target="../notesSlides/notesSlide4.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tags" Target="../tags/tag36.xml"/><Relationship Id="rId30" Type="http://schemas.openxmlformats.org/officeDocument/2006/relationships/slideLayout" Target="../slideLayouts/slideLayout6.xml"/><Relationship Id="rId35" Type="http://schemas.openxmlformats.org/officeDocument/2006/relationships/oleObject" Target="../embeddings/Microsoft_Office_Excel_97-2003_Worksheet4.xls"/></Relationships>
</file>

<file path=ppt/slides/_rels/slide7.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tags" Target="../tags/tag63.xml"/><Relationship Id="rId3" Type="http://schemas.openxmlformats.org/officeDocument/2006/relationships/tags" Target="../tags/tag40.xml"/><Relationship Id="rId21" Type="http://schemas.openxmlformats.org/officeDocument/2006/relationships/tags" Target="../tags/tag58.xml"/><Relationship Id="rId34" Type="http://schemas.openxmlformats.org/officeDocument/2006/relationships/oleObject" Target="../embeddings/Microsoft_Office_Excel_97-2003_Worksheet8.xls"/><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tags" Target="../tags/tag62.xml"/><Relationship Id="rId33" Type="http://schemas.openxmlformats.org/officeDocument/2006/relationships/oleObject" Target="../embeddings/Microsoft_Office_Excel_97-2003_Worksheet7.xls"/><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29"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tags" Target="../tags/tag61.xml"/><Relationship Id="rId32" Type="http://schemas.openxmlformats.org/officeDocument/2006/relationships/oleObject" Target="../embeddings/Microsoft_Office_Excel_97-2003_Worksheet6.xls"/><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tags" Target="../tags/tag60.xml"/><Relationship Id="rId28" Type="http://schemas.openxmlformats.org/officeDocument/2006/relationships/tags" Target="../tags/tag65.xml"/><Relationship Id="rId10" Type="http://schemas.openxmlformats.org/officeDocument/2006/relationships/tags" Target="../tags/tag47.xml"/><Relationship Id="rId19" Type="http://schemas.openxmlformats.org/officeDocument/2006/relationships/tags" Target="../tags/tag56.xml"/><Relationship Id="rId31" Type="http://schemas.openxmlformats.org/officeDocument/2006/relationships/oleObject" Target="../embeddings/Microsoft_Office_Excel_97-2003_Worksheet5.xls"/><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tags" Target="../tags/tag64.xml"/><Relationship Id="rId30"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966787"/>
            <a:ext cx="7772400" cy="1166813"/>
          </a:xfrm>
        </p:spPr>
        <p:txBody>
          <a:bodyPr/>
          <a:lstStyle/>
          <a:p>
            <a:r>
              <a:rPr lang="en-US" sz="4000" b="1" dirty="0" smtClean="0"/>
              <a:t>Preparing People for the Economic Challenges </a:t>
            </a:r>
            <a:r>
              <a:rPr lang="en-US" sz="4000" b="1" dirty="0" smtClean="0"/>
              <a:t>Ahead</a:t>
            </a:r>
            <a:endParaRPr lang="en-IN" sz="3800" b="1" noProof="0" dirty="0" smtClean="0">
              <a:latin typeface="+mn-lt"/>
            </a:endParaRPr>
          </a:p>
        </p:txBody>
      </p:sp>
      <p:sp>
        <p:nvSpPr>
          <p:cNvPr id="2051" name="Sous-titre 2"/>
          <p:cNvSpPr>
            <a:spLocks noGrp="1"/>
          </p:cNvSpPr>
          <p:nvPr>
            <p:ph type="subTitle" idx="1"/>
          </p:nvPr>
        </p:nvSpPr>
        <p:spPr>
          <a:xfrm>
            <a:off x="1371600" y="2286000"/>
            <a:ext cx="6400800" cy="1066800"/>
          </a:xfrm>
        </p:spPr>
        <p:txBody>
          <a:bodyPr/>
          <a:lstStyle/>
          <a:p>
            <a:endParaRPr lang="en-IN" sz="2600" b="1" noProof="0" dirty="0" smtClean="0">
              <a:solidFill>
                <a:schemeClr val="tx1"/>
              </a:solidFill>
              <a:latin typeface="+mn-lt"/>
            </a:endParaRPr>
          </a:p>
          <a:p>
            <a:r>
              <a:rPr lang="en-IN" sz="2600" b="1" noProof="0" dirty="0" smtClean="0">
                <a:solidFill>
                  <a:schemeClr val="tx1"/>
                </a:solidFill>
                <a:latin typeface="+mn-lt"/>
              </a:rPr>
              <a:t>Ganesh Natarajan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sr35451\Documents\Research Material\Board\Economic Report\millennial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990601"/>
            <a:ext cx="7549882" cy="30461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pPr>
              <a:defRPr/>
            </a:pPr>
            <a:r>
              <a:rPr lang="fr-CA" smtClean="0"/>
              <a:t>www.zensar.com  |  2012 © Zensar Technologies</a:t>
            </a:r>
            <a:endParaRPr lang="fr-CA" dirty="0"/>
          </a:p>
        </p:txBody>
      </p:sp>
      <p:sp>
        <p:nvSpPr>
          <p:cNvPr id="3" name="Slide Number Placeholder 2"/>
          <p:cNvSpPr>
            <a:spLocks noGrp="1"/>
          </p:cNvSpPr>
          <p:nvPr>
            <p:ph type="sldNum" sz="quarter" idx="12"/>
          </p:nvPr>
        </p:nvSpPr>
        <p:spPr/>
        <p:txBody>
          <a:bodyPr/>
          <a:lstStyle/>
          <a:p>
            <a:pPr>
              <a:defRPr/>
            </a:pPr>
            <a:fld id="{7AA747EA-7935-48D7-8D0C-657429F4362F}" type="slidenum">
              <a:rPr lang="fr-CA" smtClean="0"/>
              <a:pPr>
                <a:defRPr/>
              </a:pPr>
              <a:t>10</a:t>
            </a:fld>
            <a:endParaRPr lang="fr-CA"/>
          </a:p>
        </p:txBody>
      </p:sp>
      <p:sp>
        <p:nvSpPr>
          <p:cNvPr id="11" name="Titre 1"/>
          <p:cNvSpPr>
            <a:spLocks noGrp="1"/>
          </p:cNvSpPr>
          <p:nvPr>
            <p:ph type="title"/>
          </p:nvPr>
        </p:nvSpPr>
        <p:spPr>
          <a:xfrm>
            <a:off x="0" y="0"/>
            <a:ext cx="8229600" cy="1143000"/>
          </a:xfrm>
        </p:spPr>
        <p:txBody>
          <a:bodyPr/>
          <a:lstStyle/>
          <a:p>
            <a:pPr algn="l" eaLnBrk="1" hangingPunct="1"/>
            <a:r>
              <a:rPr lang="en-IN" sz="2600" b="1" noProof="0" dirty="0" smtClean="0">
                <a:latin typeface="+mn-lt"/>
              </a:rPr>
              <a:t>Understanding the ‘</a:t>
            </a:r>
            <a:r>
              <a:rPr lang="en-IN" sz="2600" b="1" noProof="0" dirty="0" err="1" smtClean="0">
                <a:latin typeface="+mn-lt"/>
              </a:rPr>
              <a:t>Millenials</a:t>
            </a:r>
            <a:r>
              <a:rPr lang="en-IN" sz="2600" b="1" noProof="0" dirty="0" smtClean="0">
                <a:latin typeface="+mn-lt"/>
              </a:rPr>
              <a:t>’ Workforce</a:t>
            </a:r>
          </a:p>
        </p:txBody>
      </p:sp>
      <p:sp>
        <p:nvSpPr>
          <p:cNvPr id="4" name="Rectangle 3"/>
          <p:cNvSpPr/>
          <p:nvPr/>
        </p:nvSpPr>
        <p:spPr>
          <a:xfrm>
            <a:off x="838200" y="4371749"/>
            <a:ext cx="7549882" cy="1754326"/>
          </a:xfrm>
          <a:prstGeom prst="rect">
            <a:avLst/>
          </a:prstGeom>
        </p:spPr>
        <p:txBody>
          <a:bodyPr wrap="square">
            <a:spAutoFit/>
          </a:bodyPr>
          <a:lstStyle/>
          <a:p>
            <a:pPr algn="just">
              <a:buNone/>
            </a:pPr>
            <a:r>
              <a:rPr lang="en-IN" dirty="0"/>
              <a:t>Factors driving </a:t>
            </a:r>
            <a:r>
              <a:rPr lang="en-IN" dirty="0" smtClean="0"/>
              <a:t>Behaviour </a:t>
            </a:r>
            <a:r>
              <a:rPr lang="en-IN" dirty="0"/>
              <a:t>of India’s Gen Y : </a:t>
            </a:r>
          </a:p>
          <a:p>
            <a:pPr algn="just">
              <a:buNone/>
            </a:pPr>
            <a:endParaRPr lang="en-IN" dirty="0"/>
          </a:p>
          <a:p>
            <a:pPr indent="173038" algn="just">
              <a:buFont typeface="Arial" pitchFamily="34" charset="0"/>
              <a:buChar char="•"/>
            </a:pPr>
            <a:r>
              <a:rPr lang="en-IN" dirty="0"/>
              <a:t>Exposure to global events and Western Counterparts</a:t>
            </a:r>
          </a:p>
          <a:p>
            <a:pPr indent="173038" algn="just">
              <a:buFont typeface="Arial" pitchFamily="34" charset="0"/>
              <a:buChar char="•"/>
            </a:pPr>
            <a:r>
              <a:rPr lang="en-IN" dirty="0"/>
              <a:t>Huge excitement on India’s economic resurgence</a:t>
            </a:r>
          </a:p>
          <a:p>
            <a:pPr indent="173038" algn="just">
              <a:buFont typeface="Arial" pitchFamily="34" charset="0"/>
              <a:buChar char="•"/>
            </a:pPr>
            <a:r>
              <a:rPr lang="en-IN" dirty="0"/>
              <a:t>Entrepreneurial and business savvy</a:t>
            </a:r>
          </a:p>
          <a:p>
            <a:pPr indent="173038" algn="just">
              <a:buFont typeface="Arial" pitchFamily="34" charset="0"/>
              <a:buChar char="•"/>
            </a:pPr>
            <a:r>
              <a:rPr lang="en-IN" dirty="0"/>
              <a:t>Easily accept diversity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0" y="0"/>
            <a:ext cx="8229600" cy="1143000"/>
          </a:xfrm>
        </p:spPr>
        <p:txBody>
          <a:bodyPr/>
          <a:lstStyle/>
          <a:p>
            <a:pPr algn="l" eaLnBrk="1" hangingPunct="1"/>
            <a:r>
              <a:rPr lang="en-IN" sz="2600" b="1" noProof="0" dirty="0" smtClean="0">
                <a:latin typeface="+mn-lt"/>
              </a:rPr>
              <a:t>How to manage the Gen Y</a:t>
            </a:r>
          </a:p>
        </p:txBody>
      </p:sp>
      <p:graphicFrame>
        <p:nvGraphicFramePr>
          <p:cNvPr id="6" name="Content Placeholder 5"/>
          <p:cNvGraphicFramePr>
            <a:graphicFrameLocks noGrp="1"/>
          </p:cNvGraphicFramePr>
          <p:nvPr>
            <p:ph idx="1"/>
          </p:nvPr>
        </p:nvGraphicFramePr>
        <p:xfrm>
          <a:off x="228600" y="808037"/>
          <a:ext cx="8610600" cy="5592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fr-CA" smtClean="0"/>
              <a:t>www.zensar.com  |  2012 © Zensar Technologies</a:t>
            </a:r>
            <a:endParaRPr lang="fr-CA" dirty="0"/>
          </a:p>
        </p:txBody>
      </p:sp>
      <p:sp>
        <p:nvSpPr>
          <p:cNvPr id="3" name="Slide Number Placeholder 2"/>
          <p:cNvSpPr>
            <a:spLocks noGrp="1"/>
          </p:cNvSpPr>
          <p:nvPr>
            <p:ph type="sldNum" sz="quarter" idx="12"/>
          </p:nvPr>
        </p:nvSpPr>
        <p:spPr/>
        <p:txBody>
          <a:bodyPr/>
          <a:lstStyle/>
          <a:p>
            <a:pPr>
              <a:defRPr/>
            </a:pPr>
            <a:fld id="{7AA747EA-7935-48D7-8D0C-657429F4362F}" type="slidenum">
              <a:rPr lang="fr-CA" smtClean="0"/>
              <a:pPr>
                <a:defRPr/>
              </a:pPr>
              <a:t>11</a:t>
            </a:fld>
            <a:endParaRPr lang="fr-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IN" sz="2600" b="1" noProof="0" dirty="0" smtClean="0"/>
              <a:t>Zensar’s 5F culture</a:t>
            </a:r>
            <a:endParaRPr lang="en-IN" sz="2600" b="1" noProof="0" dirty="0"/>
          </a:p>
        </p:txBody>
      </p:sp>
      <p:graphicFrame>
        <p:nvGraphicFramePr>
          <p:cNvPr id="5" name="Content Placeholder 6"/>
          <p:cNvGraphicFramePr>
            <a:graphicFrameLocks/>
          </p:cNvGraphicFramePr>
          <p:nvPr>
            <p:extLst>
              <p:ext uri="{D42A27DB-BD31-4B8C-83A1-F6EECF244321}">
                <p14:modId xmlns:p14="http://schemas.microsoft.com/office/powerpoint/2010/main" xmlns="" val="4185068697"/>
              </p:ext>
            </p:extLst>
          </p:nvPr>
        </p:nvGraphicFramePr>
        <p:xfrm>
          <a:off x="3048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10"/>
          <p:cNvSpPr txBox="1">
            <a:spLocks noChangeArrowheads="1"/>
          </p:cNvSpPr>
          <p:nvPr/>
        </p:nvSpPr>
        <p:spPr bwMode="auto">
          <a:xfrm>
            <a:off x="5029200" y="1376362"/>
            <a:ext cx="4419600" cy="1200329"/>
          </a:xfrm>
          <a:prstGeom prst="rect">
            <a:avLst/>
          </a:prstGeom>
          <a:noFill/>
          <a:ln w="9525">
            <a:noFill/>
            <a:miter lim="800000"/>
            <a:headEnd/>
            <a:tailEnd/>
          </a:ln>
        </p:spPr>
        <p:txBody>
          <a:bodyPr>
            <a:spAutoFit/>
          </a:bodyPr>
          <a:lstStyle/>
          <a:p>
            <a:pPr>
              <a:buClr>
                <a:schemeClr val="tx1"/>
              </a:buClr>
              <a:buFont typeface="Arial" charset="0"/>
              <a:buChar char="•"/>
            </a:pPr>
            <a:r>
              <a:rPr lang="en-US" dirty="0">
                <a:latin typeface="+mn-lt"/>
              </a:rPr>
              <a:t> </a:t>
            </a:r>
            <a:r>
              <a:rPr lang="en-US" dirty="0" smtClean="0">
                <a:latin typeface="+mn-lt"/>
              </a:rPr>
              <a:t>Associate Relations</a:t>
            </a:r>
            <a:endParaRPr lang="en-US" dirty="0">
              <a:latin typeface="+mn-lt"/>
            </a:endParaRPr>
          </a:p>
          <a:p>
            <a:pPr>
              <a:buClr>
                <a:schemeClr val="tx1"/>
              </a:buClr>
              <a:buFont typeface="Arial" charset="0"/>
              <a:buChar char="•"/>
            </a:pPr>
            <a:r>
              <a:rPr lang="en-US" dirty="0">
                <a:latin typeface="+mn-lt"/>
              </a:rPr>
              <a:t> Open Culture: Durbar-e-Khaas</a:t>
            </a:r>
          </a:p>
          <a:p>
            <a:pPr>
              <a:buClr>
                <a:schemeClr val="tx1"/>
              </a:buClr>
              <a:buFont typeface="Arial" charset="0"/>
              <a:buChar char="•"/>
            </a:pPr>
            <a:r>
              <a:rPr lang="en-US" dirty="0">
                <a:latin typeface="+mn-lt"/>
              </a:rPr>
              <a:t> Communication Channels </a:t>
            </a:r>
            <a:r>
              <a:rPr lang="en-US" dirty="0" smtClean="0">
                <a:latin typeface="+mn-lt"/>
              </a:rPr>
              <a:t>– </a:t>
            </a:r>
            <a:r>
              <a:rPr lang="en-US" dirty="0">
                <a:latin typeface="+mn-lt"/>
              </a:rPr>
              <a:t>EBM  </a:t>
            </a:r>
          </a:p>
          <a:p>
            <a:pPr>
              <a:buClr>
                <a:schemeClr val="tx1"/>
              </a:buClr>
              <a:buFont typeface="Arial" charset="0"/>
              <a:buChar char="•"/>
            </a:pPr>
            <a:r>
              <a:rPr lang="en-US" dirty="0">
                <a:latin typeface="+mn-lt"/>
              </a:rPr>
              <a:t> Madat Online </a:t>
            </a:r>
          </a:p>
        </p:txBody>
      </p:sp>
      <p:sp>
        <p:nvSpPr>
          <p:cNvPr id="7" name="TextBox 9"/>
          <p:cNvSpPr txBox="1">
            <a:spLocks noChangeArrowheads="1"/>
          </p:cNvSpPr>
          <p:nvPr/>
        </p:nvSpPr>
        <p:spPr bwMode="auto">
          <a:xfrm>
            <a:off x="6705600" y="2917825"/>
            <a:ext cx="2590800" cy="923330"/>
          </a:xfrm>
          <a:prstGeom prst="rect">
            <a:avLst/>
          </a:prstGeom>
          <a:noFill/>
          <a:ln w="9525">
            <a:noFill/>
            <a:miter lim="800000"/>
            <a:headEnd/>
            <a:tailEnd/>
          </a:ln>
        </p:spPr>
        <p:txBody>
          <a:bodyPr>
            <a:spAutoFit/>
          </a:bodyPr>
          <a:lstStyle/>
          <a:p>
            <a:pPr>
              <a:buClr>
                <a:schemeClr val="tx1"/>
              </a:buClr>
              <a:buFont typeface="Arial" charset="0"/>
              <a:buChar char="•"/>
            </a:pPr>
            <a:r>
              <a:rPr lang="en-US" dirty="0">
                <a:latin typeface="+mn-lt"/>
              </a:rPr>
              <a:t> Flexi – Timing</a:t>
            </a:r>
          </a:p>
          <a:p>
            <a:pPr>
              <a:buClr>
                <a:schemeClr val="tx1"/>
              </a:buClr>
              <a:buFont typeface="Arial" charset="0"/>
              <a:buChar char="•"/>
            </a:pPr>
            <a:r>
              <a:rPr lang="en-US" dirty="0">
                <a:latin typeface="+mn-lt"/>
              </a:rPr>
              <a:t> </a:t>
            </a:r>
            <a:r>
              <a:rPr lang="en-US" dirty="0" smtClean="0">
                <a:latin typeface="+mn-lt"/>
              </a:rPr>
              <a:t>Time-Off-Scheme</a:t>
            </a:r>
            <a:endParaRPr lang="en-US" dirty="0">
              <a:latin typeface="+mn-lt"/>
            </a:endParaRPr>
          </a:p>
          <a:p>
            <a:pPr>
              <a:buClr>
                <a:schemeClr val="tx1"/>
              </a:buClr>
              <a:buFont typeface="Arial" charset="0"/>
              <a:buChar char="•"/>
            </a:pPr>
            <a:r>
              <a:rPr lang="en-US" dirty="0">
                <a:latin typeface="+mn-lt"/>
              </a:rPr>
              <a:t> </a:t>
            </a:r>
            <a:r>
              <a:rPr lang="en-US" dirty="0" smtClean="0">
                <a:latin typeface="+mn-lt"/>
              </a:rPr>
              <a:t>Redeployment</a:t>
            </a:r>
            <a:endParaRPr lang="en-US" dirty="0">
              <a:latin typeface="+mn-lt"/>
            </a:endParaRPr>
          </a:p>
        </p:txBody>
      </p:sp>
      <p:sp>
        <p:nvSpPr>
          <p:cNvPr id="8" name="TextBox 9"/>
          <p:cNvSpPr txBox="1">
            <a:spLocks noChangeArrowheads="1"/>
          </p:cNvSpPr>
          <p:nvPr/>
        </p:nvSpPr>
        <p:spPr bwMode="auto">
          <a:xfrm>
            <a:off x="6096000" y="4800600"/>
            <a:ext cx="2667000" cy="646331"/>
          </a:xfrm>
          <a:prstGeom prst="rect">
            <a:avLst/>
          </a:prstGeom>
          <a:noFill/>
          <a:ln w="9525">
            <a:noFill/>
            <a:miter lim="800000"/>
            <a:headEnd/>
            <a:tailEnd/>
          </a:ln>
        </p:spPr>
        <p:txBody>
          <a:bodyPr>
            <a:spAutoFit/>
          </a:bodyPr>
          <a:lstStyle/>
          <a:p>
            <a:pPr>
              <a:buClr>
                <a:schemeClr val="tx1"/>
              </a:buClr>
              <a:buFont typeface="Arial" charset="0"/>
              <a:buChar char="•"/>
            </a:pPr>
            <a:r>
              <a:rPr lang="en-US" dirty="0">
                <a:latin typeface="+mn-lt"/>
              </a:rPr>
              <a:t> Responsiveness</a:t>
            </a:r>
          </a:p>
          <a:p>
            <a:pPr>
              <a:buClr>
                <a:schemeClr val="tx1"/>
              </a:buClr>
              <a:buFont typeface="Arial" charset="0"/>
              <a:buChar char="•"/>
            </a:pPr>
            <a:r>
              <a:rPr lang="en-US" dirty="0">
                <a:latin typeface="+mn-lt"/>
              </a:rPr>
              <a:t> SLA’s</a:t>
            </a:r>
          </a:p>
        </p:txBody>
      </p:sp>
      <p:sp>
        <p:nvSpPr>
          <p:cNvPr id="9" name="TextBox 9"/>
          <p:cNvSpPr txBox="1">
            <a:spLocks noChangeArrowheads="1"/>
          </p:cNvSpPr>
          <p:nvPr/>
        </p:nvSpPr>
        <p:spPr bwMode="auto">
          <a:xfrm>
            <a:off x="1143000" y="4267200"/>
            <a:ext cx="3429000" cy="1338828"/>
          </a:xfrm>
          <a:prstGeom prst="rect">
            <a:avLst/>
          </a:prstGeom>
          <a:noFill/>
          <a:ln w="9525">
            <a:noFill/>
            <a:miter lim="800000"/>
            <a:headEnd/>
            <a:tailEnd/>
          </a:ln>
        </p:spPr>
        <p:txBody>
          <a:bodyPr>
            <a:spAutoFit/>
          </a:bodyPr>
          <a:lstStyle/>
          <a:p>
            <a:pPr>
              <a:buClr>
                <a:schemeClr val="tx1"/>
              </a:buClr>
              <a:buFont typeface="Arial" charset="0"/>
              <a:buChar char="•"/>
            </a:pPr>
            <a:r>
              <a:rPr lang="en-US" dirty="0">
                <a:latin typeface="+mn-lt"/>
              </a:rPr>
              <a:t> Quarterly Events</a:t>
            </a:r>
          </a:p>
          <a:p>
            <a:pPr>
              <a:buClr>
                <a:schemeClr val="tx1"/>
              </a:buClr>
              <a:buFont typeface="Arial" charset="0"/>
              <a:buChar char="•"/>
            </a:pPr>
            <a:r>
              <a:rPr lang="en-US" dirty="0">
                <a:latin typeface="+mn-lt"/>
              </a:rPr>
              <a:t> Vividha</a:t>
            </a:r>
          </a:p>
          <a:p>
            <a:pPr>
              <a:buClr>
                <a:schemeClr val="tx1"/>
              </a:buClr>
              <a:buFont typeface="Arial" charset="0"/>
              <a:buChar char="•"/>
            </a:pPr>
            <a:r>
              <a:rPr lang="en-US" dirty="0">
                <a:latin typeface="+mn-lt"/>
              </a:rPr>
              <a:t> Floor Games </a:t>
            </a:r>
          </a:p>
          <a:p>
            <a:pPr>
              <a:lnSpc>
                <a:spcPct val="150000"/>
              </a:lnSpc>
              <a:buClr>
                <a:schemeClr val="tx1"/>
              </a:buClr>
            </a:pPr>
            <a:endParaRPr lang="en-US" b="1" dirty="0">
              <a:solidFill>
                <a:schemeClr val="tx1"/>
              </a:solidFill>
            </a:endParaRPr>
          </a:p>
        </p:txBody>
      </p:sp>
      <p:sp>
        <p:nvSpPr>
          <p:cNvPr id="10" name="TextBox 9"/>
          <p:cNvSpPr txBox="1">
            <a:spLocks noChangeArrowheads="1"/>
          </p:cNvSpPr>
          <p:nvPr/>
        </p:nvSpPr>
        <p:spPr bwMode="auto">
          <a:xfrm>
            <a:off x="1066800" y="2743200"/>
            <a:ext cx="2743200" cy="646331"/>
          </a:xfrm>
          <a:prstGeom prst="rect">
            <a:avLst/>
          </a:prstGeom>
          <a:noFill/>
          <a:ln w="9525">
            <a:noFill/>
            <a:miter lim="800000"/>
            <a:headEnd/>
            <a:tailEnd/>
          </a:ln>
        </p:spPr>
        <p:txBody>
          <a:bodyPr>
            <a:spAutoFit/>
          </a:bodyPr>
          <a:lstStyle/>
          <a:p>
            <a:pPr>
              <a:buClr>
                <a:schemeClr val="tx1"/>
              </a:buClr>
              <a:buFont typeface="Arial" charset="0"/>
              <a:buChar char="•"/>
            </a:pPr>
            <a:r>
              <a:rPr lang="en-US" dirty="0">
                <a:latin typeface="+mn-lt"/>
              </a:rPr>
              <a:t> PMP</a:t>
            </a:r>
          </a:p>
          <a:p>
            <a:pPr>
              <a:buClr>
                <a:schemeClr val="tx1"/>
              </a:buClr>
              <a:buFont typeface="Arial" charset="0"/>
              <a:buChar char="•"/>
            </a:pPr>
            <a:r>
              <a:rPr lang="en-US" dirty="0">
                <a:latin typeface="+mn-lt"/>
              </a:rPr>
              <a:t> Values</a:t>
            </a:r>
          </a:p>
        </p:txBody>
      </p:sp>
      <p:sp>
        <p:nvSpPr>
          <p:cNvPr id="11" name="Footer Placeholder 10"/>
          <p:cNvSpPr>
            <a:spLocks noGrp="1"/>
          </p:cNvSpPr>
          <p:nvPr>
            <p:ph type="ftr" sz="quarter" idx="11"/>
          </p:nvPr>
        </p:nvSpPr>
        <p:spPr/>
        <p:txBody>
          <a:bodyPr/>
          <a:lstStyle/>
          <a:p>
            <a:pPr>
              <a:defRPr/>
            </a:pPr>
            <a:r>
              <a:rPr lang="fr-CA" smtClean="0"/>
              <a:t>www.zensar.com  |  2012 © Zensar Technologies</a:t>
            </a:r>
            <a:endParaRPr lang="fr-CA" dirty="0"/>
          </a:p>
        </p:txBody>
      </p:sp>
      <p:sp>
        <p:nvSpPr>
          <p:cNvPr id="12" name="Slide Number Placeholder 11"/>
          <p:cNvSpPr>
            <a:spLocks noGrp="1"/>
          </p:cNvSpPr>
          <p:nvPr>
            <p:ph type="sldNum" sz="quarter" idx="12"/>
          </p:nvPr>
        </p:nvSpPr>
        <p:spPr/>
        <p:txBody>
          <a:bodyPr/>
          <a:lstStyle/>
          <a:p>
            <a:pPr>
              <a:defRPr/>
            </a:pPr>
            <a:fld id="{7AA747EA-7935-48D7-8D0C-657429F4362F}" type="slidenum">
              <a:rPr lang="fr-CA" smtClean="0"/>
              <a:pPr>
                <a:defRPr/>
              </a:pPr>
              <a:t>12</a:t>
            </a:fld>
            <a:endParaRPr lang="fr-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sz="2600" b="1" dirty="0" smtClean="0"/>
              <a:t>Three step approach by Zensar</a:t>
            </a:r>
            <a:endParaRPr lang="en-US" sz="2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499436564"/>
              </p:ext>
            </p:extLst>
          </p:nvPr>
        </p:nvGraphicFramePr>
        <p:xfrm>
          <a:off x="457200" y="1219200"/>
          <a:ext cx="82296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fr-CA" smtClean="0"/>
              <a:t>www.zensar.com  |  2012 © Zensar Technologies</a:t>
            </a:r>
            <a:endParaRPr lang="fr-CA" dirty="0"/>
          </a:p>
        </p:txBody>
      </p:sp>
      <p:sp>
        <p:nvSpPr>
          <p:cNvPr id="7" name="Slide Number Placeholder 6"/>
          <p:cNvSpPr>
            <a:spLocks noGrp="1"/>
          </p:cNvSpPr>
          <p:nvPr>
            <p:ph type="sldNum" sz="quarter" idx="12"/>
          </p:nvPr>
        </p:nvSpPr>
        <p:spPr/>
        <p:txBody>
          <a:bodyPr/>
          <a:lstStyle/>
          <a:p>
            <a:pPr>
              <a:defRPr/>
            </a:pPr>
            <a:fld id="{7AA747EA-7935-48D7-8D0C-657429F4362F}" type="slidenum">
              <a:rPr lang="fr-CA" smtClean="0"/>
              <a:pPr>
                <a:defRPr/>
              </a:pPr>
              <a:t>13</a:t>
            </a:fld>
            <a:endParaRPr lang="fr-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0" y="0"/>
            <a:ext cx="8229600" cy="1143000"/>
          </a:xfrm>
        </p:spPr>
        <p:txBody>
          <a:bodyPr/>
          <a:lstStyle/>
          <a:p>
            <a:pPr algn="l" eaLnBrk="1" hangingPunct="1"/>
            <a:r>
              <a:rPr lang="en-IN" sz="2600" b="1" noProof="0" smtClean="0">
                <a:latin typeface="+mn-lt"/>
              </a:rPr>
              <a:t>Employee Engagement</a:t>
            </a:r>
          </a:p>
        </p:txBody>
      </p:sp>
      <p:sp>
        <p:nvSpPr>
          <p:cNvPr id="5123" name="Espace réservé du contenu 2"/>
          <p:cNvSpPr>
            <a:spLocks noGrp="1"/>
          </p:cNvSpPr>
          <p:nvPr>
            <p:ph idx="1"/>
          </p:nvPr>
        </p:nvSpPr>
        <p:spPr>
          <a:xfrm>
            <a:off x="381000" y="1295400"/>
            <a:ext cx="8229600" cy="762001"/>
          </a:xfrm>
        </p:spPr>
        <p:txBody>
          <a:bodyPr/>
          <a:lstStyle/>
          <a:p>
            <a:pPr lvl="0" algn="ctr">
              <a:buNone/>
            </a:pPr>
            <a:r>
              <a:rPr lang="en-IN" sz="2000" noProof="0" dirty="0" smtClean="0">
                <a:latin typeface="+mn-lt"/>
              </a:rPr>
              <a:t>   A personal connection employees have with their job, organization, manager, or team that motivates them to excel at their work</a:t>
            </a:r>
          </a:p>
        </p:txBody>
      </p:sp>
      <p:pic>
        <p:nvPicPr>
          <p:cNvPr id="1028" name="Picture 4"/>
          <p:cNvPicPr>
            <a:picLocks noChangeAspect="1" noChangeArrowheads="1"/>
          </p:cNvPicPr>
          <p:nvPr/>
        </p:nvPicPr>
        <p:blipFill>
          <a:blip r:embed="rId2" cstate="print"/>
          <a:srcRect/>
          <a:stretch>
            <a:fillRect/>
          </a:stretch>
        </p:blipFill>
        <p:spPr bwMode="auto">
          <a:xfrm>
            <a:off x="6381750" y="2514600"/>
            <a:ext cx="1695450" cy="16002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3634068" y="2514600"/>
            <a:ext cx="1985682" cy="1600200"/>
          </a:xfrm>
          <a:prstGeom prst="rect">
            <a:avLst/>
          </a:prstGeom>
          <a:noFill/>
          <a:ln w="9525">
            <a:noFill/>
            <a:miter lim="800000"/>
            <a:headEnd/>
            <a:tailEnd/>
          </a:ln>
        </p:spPr>
      </p:pic>
      <p:sp>
        <p:nvSpPr>
          <p:cNvPr id="13" name="TextBox 12"/>
          <p:cNvSpPr txBox="1"/>
          <p:nvPr/>
        </p:nvSpPr>
        <p:spPr>
          <a:xfrm>
            <a:off x="6619875" y="2145268"/>
            <a:ext cx="1219200" cy="369332"/>
          </a:xfrm>
          <a:prstGeom prst="rect">
            <a:avLst/>
          </a:prstGeom>
          <a:noFill/>
        </p:spPr>
        <p:txBody>
          <a:bodyPr wrap="square" rtlCol="0">
            <a:spAutoFit/>
          </a:bodyPr>
          <a:lstStyle/>
          <a:p>
            <a:pPr algn="ctr"/>
            <a:r>
              <a:rPr lang="en-US" b="1" dirty="0" smtClean="0">
                <a:solidFill>
                  <a:schemeClr val="tx1">
                    <a:lumMod val="95000"/>
                    <a:lumOff val="5000"/>
                  </a:schemeClr>
                </a:solidFill>
              </a:rPr>
              <a:t>STRIVE</a:t>
            </a:r>
            <a:endParaRPr lang="en-US" b="1" dirty="0">
              <a:solidFill>
                <a:schemeClr val="tx1">
                  <a:lumMod val="95000"/>
                  <a:lumOff val="5000"/>
                </a:schemeClr>
              </a:solidFill>
            </a:endParaRPr>
          </a:p>
        </p:txBody>
      </p:sp>
      <p:sp>
        <p:nvSpPr>
          <p:cNvPr id="14" name="TextBox 13"/>
          <p:cNvSpPr txBox="1"/>
          <p:nvPr/>
        </p:nvSpPr>
        <p:spPr>
          <a:xfrm>
            <a:off x="4061792" y="2145268"/>
            <a:ext cx="1219200" cy="369332"/>
          </a:xfrm>
          <a:prstGeom prst="rect">
            <a:avLst/>
          </a:prstGeom>
          <a:noFill/>
        </p:spPr>
        <p:txBody>
          <a:bodyPr wrap="square" rtlCol="0">
            <a:spAutoFit/>
          </a:bodyPr>
          <a:lstStyle/>
          <a:p>
            <a:pPr algn="ctr"/>
            <a:r>
              <a:rPr lang="en-US" b="1" dirty="0" smtClean="0">
                <a:solidFill>
                  <a:schemeClr val="tx1">
                    <a:lumMod val="95000"/>
                    <a:lumOff val="5000"/>
                  </a:schemeClr>
                </a:solidFill>
              </a:rPr>
              <a:t>STAY</a:t>
            </a:r>
            <a:endParaRPr lang="en-US" b="1" dirty="0">
              <a:solidFill>
                <a:schemeClr val="tx1">
                  <a:lumMod val="95000"/>
                  <a:lumOff val="5000"/>
                </a:schemeClr>
              </a:solidFill>
            </a:endParaRPr>
          </a:p>
        </p:txBody>
      </p:sp>
      <p:pic>
        <p:nvPicPr>
          <p:cNvPr id="1030" name="Picture 6"/>
          <p:cNvPicPr>
            <a:picLocks noChangeAspect="1" noChangeArrowheads="1"/>
          </p:cNvPicPr>
          <p:nvPr/>
        </p:nvPicPr>
        <p:blipFill>
          <a:blip r:embed="rId4" cstate="print"/>
          <a:srcRect/>
          <a:stretch>
            <a:fillRect/>
          </a:stretch>
        </p:blipFill>
        <p:spPr bwMode="auto">
          <a:xfrm>
            <a:off x="1352550" y="2514600"/>
            <a:ext cx="1828800" cy="1676399"/>
          </a:xfrm>
          <a:prstGeom prst="rect">
            <a:avLst/>
          </a:prstGeom>
          <a:noFill/>
          <a:ln w="9525">
            <a:noFill/>
            <a:miter lim="800000"/>
            <a:headEnd/>
            <a:tailEnd/>
          </a:ln>
        </p:spPr>
      </p:pic>
      <p:sp>
        <p:nvSpPr>
          <p:cNvPr id="16" name="TextBox 15"/>
          <p:cNvSpPr txBox="1"/>
          <p:nvPr/>
        </p:nvSpPr>
        <p:spPr>
          <a:xfrm>
            <a:off x="1657350" y="2133600"/>
            <a:ext cx="1219200" cy="369332"/>
          </a:xfrm>
          <a:prstGeom prst="rect">
            <a:avLst/>
          </a:prstGeom>
          <a:noFill/>
        </p:spPr>
        <p:txBody>
          <a:bodyPr wrap="square" rtlCol="0">
            <a:spAutoFit/>
          </a:bodyPr>
          <a:lstStyle/>
          <a:p>
            <a:pPr algn="ctr"/>
            <a:r>
              <a:rPr lang="en-US" b="1" dirty="0" smtClean="0">
                <a:solidFill>
                  <a:schemeClr val="tx1">
                    <a:lumMod val="95000"/>
                    <a:lumOff val="5000"/>
                  </a:schemeClr>
                </a:solidFill>
              </a:rPr>
              <a:t>SAY</a:t>
            </a:r>
            <a:endParaRPr lang="en-US" b="1" dirty="0">
              <a:solidFill>
                <a:schemeClr val="tx1">
                  <a:lumMod val="95000"/>
                  <a:lumOff val="5000"/>
                </a:schemeClr>
              </a:solidFill>
            </a:endParaRPr>
          </a:p>
        </p:txBody>
      </p:sp>
      <p:sp>
        <p:nvSpPr>
          <p:cNvPr id="2" name="Footer Placeholder 1"/>
          <p:cNvSpPr>
            <a:spLocks noGrp="1"/>
          </p:cNvSpPr>
          <p:nvPr>
            <p:ph type="ftr" sz="quarter" idx="11"/>
          </p:nvPr>
        </p:nvSpPr>
        <p:spPr/>
        <p:txBody>
          <a:bodyPr/>
          <a:lstStyle/>
          <a:p>
            <a:pPr>
              <a:defRPr/>
            </a:pPr>
            <a:r>
              <a:rPr lang="fr-CA" smtClean="0"/>
              <a:t>www.zensar.com  |  2012 © Zensar Technologies</a:t>
            </a:r>
            <a:endParaRPr lang="fr-CA" dirty="0"/>
          </a:p>
        </p:txBody>
      </p:sp>
      <p:sp>
        <p:nvSpPr>
          <p:cNvPr id="3" name="Slide Number Placeholder 2"/>
          <p:cNvSpPr>
            <a:spLocks noGrp="1"/>
          </p:cNvSpPr>
          <p:nvPr>
            <p:ph type="sldNum" sz="quarter" idx="12"/>
          </p:nvPr>
        </p:nvSpPr>
        <p:spPr/>
        <p:txBody>
          <a:bodyPr/>
          <a:lstStyle/>
          <a:p>
            <a:pPr>
              <a:defRPr/>
            </a:pPr>
            <a:fld id="{7AA747EA-7935-48D7-8D0C-657429F4362F}" type="slidenum">
              <a:rPr lang="fr-CA" smtClean="0"/>
              <a:pPr>
                <a:defRPr/>
              </a:pPr>
              <a:t>14</a:t>
            </a:fld>
            <a:endParaRPr lang="fr-CA"/>
          </a:p>
        </p:txBody>
      </p:sp>
      <p:sp>
        <p:nvSpPr>
          <p:cNvPr id="22" name="Rectangle 21"/>
          <p:cNvSpPr/>
          <p:nvPr/>
        </p:nvSpPr>
        <p:spPr>
          <a:xfrm>
            <a:off x="0" y="4038600"/>
            <a:ext cx="9144000" cy="75182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6"/>
          <p:cNvSpPr txBox="1"/>
          <p:nvPr/>
        </p:nvSpPr>
        <p:spPr>
          <a:xfrm>
            <a:off x="1276350" y="4267200"/>
            <a:ext cx="1981200" cy="523220"/>
          </a:xfrm>
          <a:prstGeom prst="rect">
            <a:avLst/>
          </a:prstGeom>
          <a:noFill/>
        </p:spPr>
        <p:txBody>
          <a:bodyPr wrap="square" rtlCol="0">
            <a:spAutoFit/>
          </a:bodyPr>
          <a:lstStyle/>
          <a:p>
            <a:r>
              <a:rPr lang="en-US" sz="1400" b="1" dirty="0" smtClean="0">
                <a:latin typeface="+mn-lt"/>
              </a:rPr>
              <a:t>Speak positively about the organization</a:t>
            </a:r>
            <a:endParaRPr lang="en-US" sz="1400" dirty="0">
              <a:latin typeface="+mn-lt"/>
            </a:endParaRPr>
          </a:p>
        </p:txBody>
      </p:sp>
      <p:sp>
        <p:nvSpPr>
          <p:cNvPr id="18" name="TextBox 17"/>
          <p:cNvSpPr txBox="1"/>
          <p:nvPr/>
        </p:nvSpPr>
        <p:spPr>
          <a:xfrm>
            <a:off x="3680792" y="4267200"/>
            <a:ext cx="1981200" cy="523220"/>
          </a:xfrm>
          <a:prstGeom prst="rect">
            <a:avLst/>
          </a:prstGeom>
          <a:noFill/>
        </p:spPr>
        <p:txBody>
          <a:bodyPr wrap="square" rtlCol="0">
            <a:spAutoFit/>
          </a:bodyPr>
          <a:lstStyle/>
          <a:p>
            <a:r>
              <a:rPr lang="en-US" sz="1400" b="1" dirty="0" smtClean="0">
                <a:latin typeface="+mn-lt"/>
              </a:rPr>
              <a:t>Desire to be a member of the organization</a:t>
            </a:r>
            <a:endParaRPr lang="en-US" sz="1400" dirty="0">
              <a:latin typeface="+mn-lt"/>
            </a:endParaRPr>
          </a:p>
        </p:txBody>
      </p:sp>
      <p:sp>
        <p:nvSpPr>
          <p:cNvPr id="19" name="TextBox 18"/>
          <p:cNvSpPr txBox="1"/>
          <p:nvPr/>
        </p:nvSpPr>
        <p:spPr>
          <a:xfrm>
            <a:off x="6238875" y="4267200"/>
            <a:ext cx="1981200" cy="523220"/>
          </a:xfrm>
          <a:prstGeom prst="rect">
            <a:avLst/>
          </a:prstGeom>
          <a:noFill/>
        </p:spPr>
        <p:txBody>
          <a:bodyPr wrap="square" rtlCol="0">
            <a:spAutoFit/>
          </a:bodyPr>
          <a:lstStyle/>
          <a:p>
            <a:r>
              <a:rPr lang="en-US" sz="1400" b="1" dirty="0" smtClean="0">
                <a:latin typeface="+mn-lt"/>
              </a:rPr>
              <a:t>Go beyond what is minimally required</a:t>
            </a:r>
            <a:endParaRPr lang="en-US" sz="14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0" y="-152400"/>
            <a:ext cx="7939087"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IN" sz="2600" b="1" dirty="0" smtClean="0">
                <a:latin typeface="+mj-lt"/>
                <a:ea typeface="+mj-ea"/>
                <a:cs typeface="+mj-cs"/>
              </a:rPr>
              <a:t>Driving</a:t>
            </a:r>
            <a:r>
              <a:rPr lang="fr-FR" sz="2600" b="1" dirty="0" smtClean="0">
                <a:latin typeface="+mj-lt"/>
                <a:ea typeface="+mj-ea"/>
                <a:cs typeface="+mj-cs"/>
              </a:rPr>
              <a:t> Engagement </a:t>
            </a:r>
            <a:r>
              <a:rPr lang="en-IN" sz="2600" b="1" dirty="0" smtClean="0">
                <a:latin typeface="+mj-lt"/>
                <a:ea typeface="+mj-ea"/>
                <a:cs typeface="+mj-cs"/>
              </a:rPr>
              <a:t>through</a:t>
            </a:r>
            <a:r>
              <a:rPr lang="fr-FR" sz="2600" b="1" dirty="0" smtClean="0">
                <a:latin typeface="+mj-lt"/>
                <a:ea typeface="+mj-ea"/>
                <a:cs typeface="+mj-cs"/>
              </a:rPr>
              <a:t> Managers</a:t>
            </a:r>
            <a:endParaRPr kumimoji="0" lang="fr-FR" sz="2600" b="1" i="0" u="none" strike="noStrike" kern="1200" cap="none" spc="0" normalizeH="0" baseline="0" noProof="0" dirty="0" smtClean="0">
              <a:ln>
                <a:noFill/>
              </a:ln>
              <a:effectLst/>
              <a:uLnTx/>
              <a:uFillTx/>
              <a:latin typeface="+mj-lt"/>
              <a:ea typeface="+mj-ea"/>
              <a:cs typeface="+mj-cs"/>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1601725552"/>
              </p:ext>
            </p:extLst>
          </p:nvPr>
        </p:nvGraphicFramePr>
        <p:xfrm>
          <a:off x="423863" y="990600"/>
          <a:ext cx="8229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243263" y="1371600"/>
            <a:ext cx="1790700" cy="707886"/>
          </a:xfrm>
          <a:prstGeom prst="rect">
            <a:avLst/>
          </a:prstGeom>
          <a:noFill/>
        </p:spPr>
        <p:txBody>
          <a:bodyPr wrap="square" rtlCol="0">
            <a:spAutoFit/>
          </a:bodyPr>
          <a:lstStyle/>
          <a:p>
            <a:r>
              <a:rPr lang="en-US" sz="2000" dirty="0" smtClean="0">
                <a:latin typeface="+mn-lt"/>
              </a:rPr>
              <a:t>Manager </a:t>
            </a:r>
          </a:p>
          <a:p>
            <a:r>
              <a:rPr lang="en-US" sz="2000" dirty="0" smtClean="0">
                <a:latin typeface="+mn-lt"/>
              </a:rPr>
              <a:t>Relationship</a:t>
            </a:r>
            <a:endParaRPr lang="en-US" sz="2000" dirty="0">
              <a:latin typeface="+mn-lt"/>
            </a:endParaRPr>
          </a:p>
        </p:txBody>
      </p:sp>
      <p:sp>
        <p:nvSpPr>
          <p:cNvPr id="7" name="TextBox 6"/>
          <p:cNvSpPr txBox="1"/>
          <p:nvPr/>
        </p:nvSpPr>
        <p:spPr>
          <a:xfrm>
            <a:off x="5781675" y="1487269"/>
            <a:ext cx="2438400" cy="707886"/>
          </a:xfrm>
          <a:prstGeom prst="rect">
            <a:avLst/>
          </a:prstGeom>
          <a:noFill/>
        </p:spPr>
        <p:txBody>
          <a:bodyPr wrap="square" rtlCol="0">
            <a:spAutoFit/>
          </a:bodyPr>
          <a:lstStyle/>
          <a:p>
            <a:r>
              <a:rPr lang="en-US" sz="2000" dirty="0" smtClean="0">
                <a:latin typeface="+mn-lt"/>
              </a:rPr>
              <a:t>Trust in Senior                                                                                Leadership</a:t>
            </a:r>
            <a:endParaRPr lang="en-US" sz="2000" dirty="0">
              <a:latin typeface="+mn-lt"/>
            </a:endParaRPr>
          </a:p>
        </p:txBody>
      </p:sp>
      <p:sp>
        <p:nvSpPr>
          <p:cNvPr id="8" name="TextBox 7"/>
          <p:cNvSpPr txBox="1"/>
          <p:nvPr/>
        </p:nvSpPr>
        <p:spPr>
          <a:xfrm>
            <a:off x="7239000" y="2438400"/>
            <a:ext cx="1981200" cy="707886"/>
          </a:xfrm>
          <a:prstGeom prst="rect">
            <a:avLst/>
          </a:prstGeom>
          <a:noFill/>
        </p:spPr>
        <p:txBody>
          <a:bodyPr wrap="square" rtlCol="0">
            <a:spAutoFit/>
          </a:bodyPr>
          <a:lstStyle/>
          <a:p>
            <a:r>
              <a:rPr lang="en-US" sz="2000" dirty="0" smtClean="0">
                <a:latin typeface="+mn-lt"/>
              </a:rPr>
              <a:t>Pride in Organization</a:t>
            </a:r>
            <a:endParaRPr lang="en-US" sz="2000" dirty="0">
              <a:latin typeface="+mn-lt"/>
            </a:endParaRPr>
          </a:p>
        </p:txBody>
      </p:sp>
      <p:sp>
        <p:nvSpPr>
          <p:cNvPr id="9" name="TextBox 8"/>
          <p:cNvSpPr txBox="1"/>
          <p:nvPr/>
        </p:nvSpPr>
        <p:spPr>
          <a:xfrm>
            <a:off x="7000876" y="3962400"/>
            <a:ext cx="2033588" cy="1015663"/>
          </a:xfrm>
          <a:prstGeom prst="rect">
            <a:avLst/>
          </a:prstGeom>
          <a:noFill/>
        </p:spPr>
        <p:txBody>
          <a:bodyPr wrap="square" rtlCol="0">
            <a:spAutoFit/>
          </a:bodyPr>
          <a:lstStyle/>
          <a:p>
            <a:r>
              <a:rPr lang="en-US" sz="2000" dirty="0" smtClean="0">
                <a:latin typeface="+mn-lt"/>
              </a:rPr>
              <a:t>Connection to Organization’s success</a:t>
            </a:r>
            <a:endParaRPr lang="en-US" sz="2000" dirty="0">
              <a:latin typeface="+mn-lt"/>
            </a:endParaRPr>
          </a:p>
        </p:txBody>
      </p:sp>
      <p:sp>
        <p:nvSpPr>
          <p:cNvPr id="10" name="TextBox 9"/>
          <p:cNvSpPr txBox="1"/>
          <p:nvPr/>
        </p:nvSpPr>
        <p:spPr>
          <a:xfrm>
            <a:off x="5148263" y="5606534"/>
            <a:ext cx="1798762" cy="400110"/>
          </a:xfrm>
          <a:prstGeom prst="rect">
            <a:avLst/>
          </a:prstGeom>
          <a:noFill/>
        </p:spPr>
        <p:txBody>
          <a:bodyPr wrap="none" rtlCol="0">
            <a:spAutoFit/>
          </a:bodyPr>
          <a:lstStyle/>
          <a:p>
            <a:r>
              <a:rPr lang="en-US" sz="2000" dirty="0" smtClean="0">
                <a:latin typeface="+mn-lt"/>
              </a:rPr>
              <a:t>Job Satisfaction</a:t>
            </a:r>
            <a:endParaRPr lang="en-US" sz="2000" dirty="0">
              <a:latin typeface="+mn-lt"/>
            </a:endParaRPr>
          </a:p>
        </p:txBody>
      </p:sp>
      <p:sp>
        <p:nvSpPr>
          <p:cNvPr id="11" name="TextBox 10"/>
          <p:cNvSpPr txBox="1"/>
          <p:nvPr/>
        </p:nvSpPr>
        <p:spPr>
          <a:xfrm>
            <a:off x="1871663" y="5410200"/>
            <a:ext cx="2819400" cy="400110"/>
          </a:xfrm>
          <a:prstGeom prst="rect">
            <a:avLst/>
          </a:prstGeom>
          <a:noFill/>
        </p:spPr>
        <p:txBody>
          <a:bodyPr wrap="square" rtlCol="0">
            <a:spAutoFit/>
          </a:bodyPr>
          <a:lstStyle/>
          <a:p>
            <a:r>
              <a:rPr lang="en-US" sz="2000" dirty="0" smtClean="0">
                <a:latin typeface="+mn-lt"/>
              </a:rPr>
              <a:t>Discretionary Effort</a:t>
            </a:r>
            <a:endParaRPr lang="en-US" sz="2000" dirty="0">
              <a:latin typeface="+mn-lt"/>
            </a:endParaRPr>
          </a:p>
        </p:txBody>
      </p:sp>
      <p:sp>
        <p:nvSpPr>
          <p:cNvPr id="12" name="TextBox 11"/>
          <p:cNvSpPr txBox="1"/>
          <p:nvPr/>
        </p:nvSpPr>
        <p:spPr>
          <a:xfrm>
            <a:off x="957263" y="4239399"/>
            <a:ext cx="1600200" cy="707886"/>
          </a:xfrm>
          <a:prstGeom prst="rect">
            <a:avLst/>
          </a:prstGeom>
          <a:noFill/>
        </p:spPr>
        <p:txBody>
          <a:bodyPr wrap="square" rtlCol="0">
            <a:spAutoFit/>
          </a:bodyPr>
          <a:lstStyle/>
          <a:p>
            <a:r>
              <a:rPr lang="en-US" sz="2000" dirty="0" smtClean="0">
                <a:latin typeface="+mn-lt"/>
              </a:rPr>
              <a:t>Co-Worker</a:t>
            </a:r>
          </a:p>
          <a:p>
            <a:r>
              <a:rPr lang="en-US" sz="2000" dirty="0" smtClean="0">
                <a:latin typeface="+mn-lt"/>
              </a:rPr>
              <a:t>Relationships</a:t>
            </a:r>
            <a:endParaRPr lang="en-US" sz="2000" dirty="0">
              <a:latin typeface="+mn-lt"/>
            </a:endParaRPr>
          </a:p>
        </p:txBody>
      </p:sp>
      <p:sp>
        <p:nvSpPr>
          <p:cNvPr id="13" name="TextBox 12"/>
          <p:cNvSpPr txBox="1"/>
          <p:nvPr/>
        </p:nvSpPr>
        <p:spPr>
          <a:xfrm>
            <a:off x="495300" y="3084731"/>
            <a:ext cx="1676400" cy="707886"/>
          </a:xfrm>
          <a:prstGeom prst="rect">
            <a:avLst/>
          </a:prstGeom>
          <a:noFill/>
        </p:spPr>
        <p:txBody>
          <a:bodyPr wrap="square" rtlCol="0">
            <a:spAutoFit/>
          </a:bodyPr>
          <a:lstStyle/>
          <a:p>
            <a:r>
              <a:rPr lang="en-US" sz="2000" dirty="0" smtClean="0">
                <a:latin typeface="+mn-lt"/>
              </a:rPr>
              <a:t>Utilization of strengths</a:t>
            </a:r>
            <a:endParaRPr lang="en-US" sz="2000" dirty="0">
              <a:latin typeface="+mn-lt"/>
            </a:endParaRPr>
          </a:p>
        </p:txBody>
      </p:sp>
      <p:sp>
        <p:nvSpPr>
          <p:cNvPr id="14" name="TextBox 13"/>
          <p:cNvSpPr txBox="1"/>
          <p:nvPr/>
        </p:nvSpPr>
        <p:spPr>
          <a:xfrm>
            <a:off x="842963" y="1730514"/>
            <a:ext cx="2095500" cy="707886"/>
          </a:xfrm>
          <a:prstGeom prst="rect">
            <a:avLst/>
          </a:prstGeom>
          <a:noFill/>
        </p:spPr>
        <p:txBody>
          <a:bodyPr wrap="square" rtlCol="0">
            <a:spAutoFit/>
          </a:bodyPr>
          <a:lstStyle/>
          <a:p>
            <a:r>
              <a:rPr lang="en-US" sz="2000" dirty="0" smtClean="0">
                <a:latin typeface="+mn-lt"/>
              </a:rPr>
              <a:t>Development of opportunities</a:t>
            </a:r>
            <a:endParaRPr lang="en-US" sz="2000" dirty="0">
              <a:latin typeface="+mn-lt"/>
            </a:endParaRPr>
          </a:p>
        </p:txBody>
      </p:sp>
      <p:sp>
        <p:nvSpPr>
          <p:cNvPr id="15" name="TextBox 14"/>
          <p:cNvSpPr txBox="1"/>
          <p:nvPr/>
        </p:nvSpPr>
        <p:spPr>
          <a:xfrm>
            <a:off x="3852863" y="3200400"/>
            <a:ext cx="1502463" cy="707886"/>
          </a:xfrm>
          <a:prstGeom prst="rect">
            <a:avLst/>
          </a:prstGeom>
          <a:noFill/>
        </p:spPr>
        <p:txBody>
          <a:bodyPr wrap="none" rtlCol="0">
            <a:spAutoFit/>
          </a:bodyPr>
          <a:lstStyle/>
          <a:p>
            <a:pPr algn="ctr"/>
            <a:r>
              <a:rPr lang="en-US" sz="2000" b="1" dirty="0" smtClean="0">
                <a:latin typeface="+mn-lt"/>
              </a:rPr>
              <a:t>Employee</a:t>
            </a:r>
          </a:p>
          <a:p>
            <a:pPr algn="ctr"/>
            <a:r>
              <a:rPr lang="en-US" sz="2000" b="1" dirty="0" smtClean="0">
                <a:latin typeface="+mn-lt"/>
              </a:rPr>
              <a:t>Engagement</a:t>
            </a:r>
            <a:endParaRPr lang="en-US" sz="2000" b="1" dirty="0">
              <a:latin typeface="+mn-lt"/>
            </a:endParaRPr>
          </a:p>
        </p:txBody>
      </p:sp>
      <p:sp>
        <p:nvSpPr>
          <p:cNvPr id="2" name="Footer Placeholder 1"/>
          <p:cNvSpPr>
            <a:spLocks noGrp="1"/>
          </p:cNvSpPr>
          <p:nvPr>
            <p:ph type="ftr" sz="quarter" idx="11"/>
          </p:nvPr>
        </p:nvSpPr>
        <p:spPr/>
        <p:txBody>
          <a:bodyPr/>
          <a:lstStyle/>
          <a:p>
            <a:pPr>
              <a:defRPr/>
            </a:pPr>
            <a:r>
              <a:rPr lang="fr-CA" smtClean="0"/>
              <a:t>www.zensar.com  |  2012 © Zensar Technologies</a:t>
            </a:r>
            <a:endParaRPr lang="fr-CA" dirty="0"/>
          </a:p>
        </p:txBody>
      </p:sp>
      <p:sp>
        <p:nvSpPr>
          <p:cNvPr id="3" name="Slide Number Placeholder 2"/>
          <p:cNvSpPr>
            <a:spLocks noGrp="1"/>
          </p:cNvSpPr>
          <p:nvPr>
            <p:ph type="sldNum" sz="quarter" idx="12"/>
          </p:nvPr>
        </p:nvSpPr>
        <p:spPr/>
        <p:txBody>
          <a:bodyPr/>
          <a:lstStyle/>
          <a:p>
            <a:pPr>
              <a:defRPr/>
            </a:pPr>
            <a:fld id="{7AA747EA-7935-48D7-8D0C-657429F4362F}" type="slidenum">
              <a:rPr lang="fr-CA" smtClean="0"/>
              <a:pPr>
                <a:defRPr/>
              </a:pPr>
              <a:t>15</a:t>
            </a:fld>
            <a:endParaRPr lang="fr-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
        <p:nvSpPr>
          <p:cNvPr id="7" name="Text Placeholder 6"/>
          <p:cNvSpPr>
            <a:spLocks noGrp="1"/>
          </p:cNvSpPr>
          <p:nvPr>
            <p:ph type="body" idx="1"/>
          </p:nvPr>
        </p:nvSpPr>
        <p:spPr/>
        <p:txBody>
          <a:bodyPr/>
          <a:lstStyle/>
          <a:p>
            <a:r>
              <a:rPr lang="en-US" dirty="0" smtClean="0"/>
              <a:t>ganeshn@zensar.com</a:t>
            </a:r>
            <a:endParaRPr lang="en-US" dirty="0"/>
          </a:p>
        </p:txBody>
      </p:sp>
      <p:sp>
        <p:nvSpPr>
          <p:cNvPr id="2" name="Footer Placeholder 1"/>
          <p:cNvSpPr>
            <a:spLocks noGrp="1"/>
          </p:cNvSpPr>
          <p:nvPr>
            <p:ph type="ftr" sz="quarter" idx="11"/>
          </p:nvPr>
        </p:nvSpPr>
        <p:spPr/>
        <p:txBody>
          <a:bodyPr/>
          <a:lstStyle/>
          <a:p>
            <a:pPr>
              <a:defRPr/>
            </a:pPr>
            <a:r>
              <a:rPr lang="fr-CA" smtClean="0"/>
              <a:t>www.zensar.com  |  2012 © Zensar Technologies</a:t>
            </a:r>
            <a:endParaRPr lang="fr-CA" dirty="0"/>
          </a:p>
        </p:txBody>
      </p:sp>
      <p:sp>
        <p:nvSpPr>
          <p:cNvPr id="3" name="Slide Number Placeholder 2"/>
          <p:cNvSpPr>
            <a:spLocks noGrp="1"/>
          </p:cNvSpPr>
          <p:nvPr>
            <p:ph type="sldNum" sz="quarter" idx="12"/>
          </p:nvPr>
        </p:nvSpPr>
        <p:spPr/>
        <p:txBody>
          <a:bodyPr/>
          <a:lstStyle/>
          <a:p>
            <a:pPr>
              <a:defRPr/>
            </a:pPr>
            <a:fld id="{A4F5F78F-215E-4EA5-BDFD-BF8F5E49D7DC}" type="slidenum">
              <a:rPr lang="fr-CA" smtClean="0"/>
              <a:pPr>
                <a:defRPr/>
              </a:pPr>
              <a:t>16</a:t>
            </a:fld>
            <a:endParaRPr lang="fr-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0509"/>
          <a:stretch/>
        </p:blipFill>
        <p:spPr bwMode="auto">
          <a:xfrm>
            <a:off x="2005912" y="990600"/>
            <a:ext cx="7138087" cy="3451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4" name="Rectangle 31"/>
          <p:cNvSpPr>
            <a:spLocks noChangeArrowheads="1"/>
          </p:cNvSpPr>
          <p:nvPr>
            <p:custDataLst>
              <p:tags r:id="rId1"/>
            </p:custDataLst>
          </p:nvPr>
        </p:nvSpPr>
        <p:spPr bwMode="gray">
          <a:xfrm>
            <a:off x="80317" y="1219200"/>
            <a:ext cx="1925595" cy="3048000"/>
          </a:xfrm>
          <a:prstGeom prst="rect">
            <a:avLst/>
          </a:prstGeom>
          <a:solidFill>
            <a:schemeClr val="accent1">
              <a:lumMod val="20000"/>
              <a:lumOff val="80000"/>
            </a:schemeClr>
          </a:solidFill>
          <a:ln w="9525" algn="ctr">
            <a:noFill/>
            <a:miter lim="800000"/>
            <a:headEnd/>
            <a:tailEnd/>
          </a:ln>
        </p:spPr>
        <p:txBody>
          <a:bodyPr lIns="73152" tIns="73152" rIns="73152" bIns="7315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b="1" noProof="0" dirty="0" smtClean="0">
                <a:solidFill>
                  <a:srgbClr val="002960"/>
                </a:solidFill>
              </a:rPr>
              <a:t>Recent events indicate high volatility in Financial Markets</a:t>
            </a:r>
            <a:endParaRPr kumimoji="0" lang="en-GB" b="1" i="0" u="none" strike="noStrike" kern="1200" cap="none" spc="0" normalizeH="0" baseline="0" noProof="0" dirty="0" smtClean="0">
              <a:ln>
                <a:noFill/>
              </a:ln>
              <a:solidFill>
                <a:srgbClr val="002960"/>
              </a:solidFill>
              <a:effectLst/>
              <a:uLnTx/>
              <a:uFillTx/>
              <a:latin typeface="Arial" charset="0"/>
              <a:ea typeface="+mn-ea"/>
              <a:cs typeface="+mn-cs"/>
            </a:endParaRPr>
          </a:p>
        </p:txBody>
      </p:sp>
      <p:sp>
        <p:nvSpPr>
          <p:cNvPr id="60" name="Rectangle 8"/>
          <p:cNvSpPr txBox="1">
            <a:spLocks noChangeArrowheads="1"/>
          </p:cNvSpPr>
          <p:nvPr>
            <p:custDataLst>
              <p:tags r:id="rId2"/>
            </p:custDataLst>
          </p:nvPr>
        </p:nvSpPr>
        <p:spPr bwMode="gray">
          <a:xfrm>
            <a:off x="0" y="381000"/>
            <a:ext cx="8618537" cy="381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effectLst/>
                <a:uLnTx/>
                <a:uFillTx/>
                <a:latin typeface="+mj-lt"/>
                <a:ea typeface="+mj-ea"/>
                <a:cs typeface="ＭＳ Ｐゴシック"/>
              </a:rPr>
              <a:t>World Economy</a:t>
            </a:r>
            <a:r>
              <a:rPr kumimoji="0" lang="en-US" sz="2400" b="1" i="0" u="none" strike="noStrike" kern="0" cap="none" spc="0" normalizeH="0" noProof="0" dirty="0" smtClean="0">
                <a:ln>
                  <a:noFill/>
                </a:ln>
                <a:effectLst/>
                <a:uLnTx/>
                <a:uFillTx/>
                <a:latin typeface="+mj-lt"/>
                <a:ea typeface="+mj-ea"/>
                <a:cs typeface="ＭＳ Ｐゴシック"/>
              </a:rPr>
              <a:t> – </a:t>
            </a:r>
            <a:r>
              <a:rPr kumimoji="0" lang="en-US" sz="2400" b="1" i="0" u="none" strike="noStrike" kern="0" cap="none" spc="0" normalizeH="0" baseline="0" noProof="0" dirty="0" smtClean="0">
                <a:ln>
                  <a:noFill/>
                </a:ln>
                <a:effectLst/>
                <a:uLnTx/>
                <a:uFillTx/>
                <a:latin typeface="+mj-lt"/>
                <a:ea typeface="+mj-ea"/>
                <a:cs typeface="ＭＳ Ｐゴシック"/>
              </a:rPr>
              <a:t>GDP</a:t>
            </a:r>
            <a:r>
              <a:rPr kumimoji="0" lang="en-US" sz="2400" b="1" i="0" u="none" strike="noStrike" kern="0" cap="none" spc="0" normalizeH="0" noProof="0" dirty="0" smtClean="0">
                <a:ln>
                  <a:noFill/>
                </a:ln>
                <a:effectLst/>
                <a:uLnTx/>
                <a:uFillTx/>
                <a:latin typeface="+mj-lt"/>
                <a:ea typeface="+mj-ea"/>
                <a:cs typeface="ＭＳ Ｐゴシック"/>
              </a:rPr>
              <a:t> </a:t>
            </a:r>
            <a:r>
              <a:rPr kumimoji="0" lang="en-US" sz="2400" b="1" i="0" u="none" strike="noStrike" kern="0" cap="none" spc="0" normalizeH="0" baseline="0" noProof="0" dirty="0" smtClean="0">
                <a:ln>
                  <a:noFill/>
                </a:ln>
                <a:effectLst/>
                <a:uLnTx/>
                <a:uFillTx/>
                <a:latin typeface="+mj-lt"/>
                <a:ea typeface="+mj-ea"/>
                <a:cs typeface="ＭＳ Ｐゴシック"/>
              </a:rPr>
              <a:t>Growth</a:t>
            </a:r>
          </a:p>
        </p:txBody>
      </p:sp>
      <p:sp>
        <p:nvSpPr>
          <p:cNvPr id="23" name="AutoShape 32"/>
          <p:cNvSpPr>
            <a:spLocks noChangeArrowheads="1"/>
          </p:cNvSpPr>
          <p:nvPr/>
        </p:nvSpPr>
        <p:spPr bwMode="gray">
          <a:xfrm>
            <a:off x="76200" y="4495800"/>
            <a:ext cx="8915400" cy="2112006"/>
          </a:xfrm>
          <a:prstGeom prst="homePlate">
            <a:avLst>
              <a:gd name="adj" fmla="val 0"/>
            </a:avLst>
          </a:prstGeom>
          <a:noFill/>
          <a:ln w="12700" algn="ctr">
            <a:solidFill>
              <a:schemeClr val="bg1"/>
            </a:solidFill>
            <a:miter lim="800000"/>
            <a:headEnd/>
            <a:tailEnd/>
          </a:ln>
        </p:spPr>
        <p:txBody>
          <a:bodyPr anchor="ctr"/>
          <a:lstStyle/>
          <a:p>
            <a:pPr indent="185738">
              <a:buFont typeface="Arial" pitchFamily="34" charset="0"/>
              <a:buChar char="•"/>
            </a:pPr>
            <a:r>
              <a:rPr lang="en-US" sz="1600" dirty="0" smtClean="0">
                <a:solidFill>
                  <a:srgbClr val="000000"/>
                </a:solidFill>
                <a:latin typeface="Arial" pitchFamily="34" charset="0"/>
              </a:rPr>
              <a:t>Public Debt Crisis</a:t>
            </a:r>
          </a:p>
          <a:p>
            <a:pPr marL="742950" lvl="1" indent="-285750">
              <a:buFont typeface="Courier New" pitchFamily="49" charset="0"/>
              <a:buChar char="o"/>
            </a:pPr>
            <a:r>
              <a:rPr lang="en-IN" sz="1400" dirty="0" smtClean="0"/>
              <a:t>World’s </a:t>
            </a:r>
            <a:r>
              <a:rPr lang="en-IN" sz="1400" dirty="0"/>
              <a:t>largest economies are </a:t>
            </a:r>
            <a:r>
              <a:rPr lang="en-IN" sz="1400" dirty="0" smtClean="0"/>
              <a:t>facing challenges due to high levels of sovereign debt</a:t>
            </a:r>
            <a:endParaRPr lang="en-US" sz="1400" dirty="0" smtClean="0">
              <a:solidFill>
                <a:srgbClr val="000000"/>
              </a:solidFill>
              <a:latin typeface="Arial" pitchFamily="34" charset="0"/>
            </a:endParaRPr>
          </a:p>
          <a:p>
            <a:pPr indent="185738">
              <a:buFont typeface="Arial" pitchFamily="34" charset="0"/>
              <a:buChar char="•"/>
            </a:pPr>
            <a:r>
              <a:rPr lang="en-US" sz="1600" dirty="0" smtClean="0">
                <a:solidFill>
                  <a:srgbClr val="000000"/>
                </a:solidFill>
                <a:latin typeface="Arial" pitchFamily="34" charset="0"/>
              </a:rPr>
              <a:t>Fragile Economic Outlook</a:t>
            </a:r>
          </a:p>
          <a:p>
            <a:pPr marL="742950" lvl="1" indent="-285750">
              <a:buFont typeface="Courier New" pitchFamily="49" charset="0"/>
              <a:buChar char="o"/>
            </a:pPr>
            <a:r>
              <a:rPr lang="en-IN" sz="1400" dirty="0"/>
              <a:t>2012 will see industrial economies struggling to avoid recession. </a:t>
            </a:r>
            <a:endParaRPr lang="en-US" sz="1400" dirty="0" smtClean="0">
              <a:solidFill>
                <a:srgbClr val="000000"/>
              </a:solidFill>
              <a:latin typeface="Arial" pitchFamily="34" charset="0"/>
            </a:endParaRPr>
          </a:p>
          <a:p>
            <a:pPr indent="185738">
              <a:buFont typeface="Arial" pitchFamily="34" charset="0"/>
              <a:buChar char="•"/>
            </a:pPr>
            <a:r>
              <a:rPr lang="en-US" sz="1600" dirty="0" smtClean="0">
                <a:solidFill>
                  <a:srgbClr val="000000"/>
                </a:solidFill>
                <a:latin typeface="Arial" pitchFamily="34" charset="0"/>
              </a:rPr>
              <a:t>Instability</a:t>
            </a:r>
            <a:r>
              <a:rPr lang="en-US" sz="1600" dirty="0"/>
              <a:t> </a:t>
            </a:r>
            <a:r>
              <a:rPr lang="en-US" sz="1600" dirty="0" smtClean="0"/>
              <a:t>of Financial Markets</a:t>
            </a:r>
          </a:p>
          <a:p>
            <a:pPr marL="742950" lvl="1" indent="-285750">
              <a:buFont typeface="Courier New" pitchFamily="49" charset="0"/>
              <a:buChar char="o"/>
            </a:pPr>
            <a:r>
              <a:rPr lang="en-IN" sz="1400" dirty="0" smtClean="0"/>
              <a:t>A need of </a:t>
            </a:r>
            <a:r>
              <a:rPr lang="en-IN" sz="1400" dirty="0"/>
              <a:t>a </a:t>
            </a:r>
            <a:r>
              <a:rPr lang="en-IN" sz="1400" dirty="0" smtClean="0"/>
              <a:t>globally acceptable financial </a:t>
            </a:r>
            <a:r>
              <a:rPr lang="en-IN" sz="1400" dirty="0"/>
              <a:t>regulatory </a:t>
            </a:r>
            <a:r>
              <a:rPr lang="en-IN" sz="1400" dirty="0" smtClean="0"/>
              <a:t>system</a:t>
            </a:r>
            <a:endParaRPr lang="en-US" sz="1400" dirty="0" smtClean="0"/>
          </a:p>
          <a:p>
            <a:pPr indent="185738">
              <a:buFont typeface="Arial" pitchFamily="34" charset="0"/>
              <a:buChar char="•"/>
            </a:pPr>
            <a:r>
              <a:rPr lang="en-US" sz="1600" dirty="0" smtClean="0">
                <a:solidFill>
                  <a:srgbClr val="000000"/>
                </a:solidFill>
                <a:latin typeface="Arial" pitchFamily="34" charset="0"/>
              </a:rPr>
              <a:t>The Rollback of  Globalization</a:t>
            </a:r>
          </a:p>
          <a:p>
            <a:pPr marL="742950" lvl="1" indent="-285750">
              <a:buFont typeface="Courier New" pitchFamily="49" charset="0"/>
              <a:buChar char="o"/>
            </a:pPr>
            <a:r>
              <a:rPr lang="en-IN" sz="1400" dirty="0" smtClean="0"/>
              <a:t>2012 to </a:t>
            </a:r>
            <a:r>
              <a:rPr lang="en-IN" sz="1400" dirty="0"/>
              <a:t>see increasing levels of civil unrest, calls for protectionism and other </a:t>
            </a:r>
            <a:r>
              <a:rPr lang="en-IN" sz="1400" dirty="0" smtClean="0"/>
              <a:t>anti-globalization moves</a:t>
            </a:r>
            <a:endParaRPr lang="en-US" sz="1400" dirty="0" smtClean="0">
              <a:solidFill>
                <a:srgbClr val="000000"/>
              </a:solidFill>
              <a:latin typeface="Arial" pitchFamily="34" charset="0"/>
            </a:endParaRPr>
          </a:p>
        </p:txBody>
      </p:sp>
      <p:sp>
        <p:nvSpPr>
          <p:cNvPr id="11" name="TextBox 10"/>
          <p:cNvSpPr txBox="1"/>
          <p:nvPr/>
        </p:nvSpPr>
        <p:spPr>
          <a:xfrm>
            <a:off x="0" y="6629400"/>
            <a:ext cx="6477000" cy="261610"/>
          </a:xfrm>
          <a:prstGeom prst="rect">
            <a:avLst/>
          </a:prstGeom>
          <a:noFill/>
        </p:spPr>
        <p:txBody>
          <a:bodyPr wrap="square" rtlCol="0">
            <a:spAutoFit/>
          </a:bodyPr>
          <a:lstStyle/>
          <a:p>
            <a:r>
              <a:rPr lang="en-US" sz="1100" dirty="0" smtClean="0"/>
              <a:t>Source: IMF &amp; WEF 2011.</a:t>
            </a:r>
          </a:p>
        </p:txBody>
      </p:sp>
      <p:sp>
        <p:nvSpPr>
          <p:cNvPr id="2" name="Footer Placeholder 1"/>
          <p:cNvSpPr>
            <a:spLocks noGrp="1"/>
          </p:cNvSpPr>
          <p:nvPr>
            <p:ph type="ftr" sz="quarter" idx="11"/>
          </p:nvPr>
        </p:nvSpPr>
        <p:spPr/>
        <p:txBody>
          <a:bodyPr/>
          <a:lstStyle/>
          <a:p>
            <a:pPr>
              <a:defRPr/>
            </a:pPr>
            <a:r>
              <a:rPr lang="fr-CA" smtClean="0"/>
              <a:t>www.zensar.com  |  2012 © Zensar Technologies</a:t>
            </a:r>
            <a:endParaRPr lang="fr-CA" dirty="0"/>
          </a:p>
        </p:txBody>
      </p:sp>
      <p:sp>
        <p:nvSpPr>
          <p:cNvPr id="3" name="Slide Number Placeholder 2"/>
          <p:cNvSpPr>
            <a:spLocks noGrp="1"/>
          </p:cNvSpPr>
          <p:nvPr>
            <p:ph type="sldNum" sz="quarter" idx="12"/>
          </p:nvPr>
        </p:nvSpPr>
        <p:spPr/>
        <p:txBody>
          <a:bodyPr/>
          <a:lstStyle/>
          <a:p>
            <a:pPr>
              <a:defRPr/>
            </a:pPr>
            <a:fld id="{BD4F91A0-4741-4E99-A952-FE6DFA1442EA}" type="slidenum">
              <a:rPr lang="fr-CA" smtClean="0"/>
              <a:pPr>
                <a:defRPr/>
              </a:pPr>
              <a:t>2</a:t>
            </a:fld>
            <a:endParaRPr lang="fr-CA"/>
          </a:p>
        </p:txBody>
      </p:sp>
    </p:spTree>
    <p:extLst>
      <p:ext uri="{BB962C8B-B14F-4D97-AF65-F5344CB8AC3E}">
        <p14:creationId xmlns:p14="http://schemas.microsoft.com/office/powerpoint/2010/main" xmlns="" val="148872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05912" y="990600"/>
            <a:ext cx="7138088"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 name="Rectangle 8"/>
          <p:cNvSpPr txBox="1">
            <a:spLocks noChangeArrowheads="1"/>
          </p:cNvSpPr>
          <p:nvPr>
            <p:custDataLst>
              <p:tags r:id="rId1"/>
            </p:custDataLst>
          </p:nvPr>
        </p:nvSpPr>
        <p:spPr bwMode="gray">
          <a:xfrm>
            <a:off x="0" y="381000"/>
            <a:ext cx="8618537" cy="533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effectLst/>
                <a:uLnTx/>
                <a:uFillTx/>
                <a:latin typeface="+mj-lt"/>
                <a:ea typeface="+mj-ea"/>
                <a:cs typeface="ＭＳ Ｐゴシック"/>
              </a:rPr>
              <a:t>Expected recovery slower in developed countries</a:t>
            </a:r>
          </a:p>
        </p:txBody>
      </p:sp>
      <p:sp>
        <p:nvSpPr>
          <p:cNvPr id="2" name="Footer Placeholder 1"/>
          <p:cNvSpPr>
            <a:spLocks noGrp="1"/>
          </p:cNvSpPr>
          <p:nvPr>
            <p:ph type="ftr" sz="quarter" idx="11"/>
          </p:nvPr>
        </p:nvSpPr>
        <p:spPr/>
        <p:txBody>
          <a:bodyPr/>
          <a:lstStyle/>
          <a:p>
            <a:pPr>
              <a:defRPr/>
            </a:pPr>
            <a:r>
              <a:rPr lang="fr-CA" smtClean="0"/>
              <a:t>www.zensar.com  |  2012 © Zensar Technologies</a:t>
            </a:r>
            <a:endParaRPr lang="fr-CA" dirty="0"/>
          </a:p>
        </p:txBody>
      </p:sp>
      <p:sp>
        <p:nvSpPr>
          <p:cNvPr id="3" name="Slide Number Placeholder 2"/>
          <p:cNvSpPr>
            <a:spLocks noGrp="1"/>
          </p:cNvSpPr>
          <p:nvPr>
            <p:ph type="sldNum" sz="quarter" idx="12"/>
          </p:nvPr>
        </p:nvSpPr>
        <p:spPr/>
        <p:txBody>
          <a:bodyPr/>
          <a:lstStyle/>
          <a:p>
            <a:pPr>
              <a:defRPr/>
            </a:pPr>
            <a:fld id="{BD4F91A0-4741-4E99-A952-FE6DFA1442EA}" type="slidenum">
              <a:rPr lang="fr-CA" smtClean="0"/>
              <a:pPr>
                <a:defRPr/>
              </a:pPr>
              <a:t>3</a:t>
            </a:fld>
            <a:endParaRPr lang="fr-CA"/>
          </a:p>
        </p:txBody>
      </p:sp>
      <p:sp>
        <p:nvSpPr>
          <p:cNvPr id="9" name="TextBox 8"/>
          <p:cNvSpPr txBox="1"/>
          <p:nvPr/>
        </p:nvSpPr>
        <p:spPr>
          <a:xfrm>
            <a:off x="0" y="6629400"/>
            <a:ext cx="6477000" cy="261610"/>
          </a:xfrm>
          <a:prstGeom prst="rect">
            <a:avLst/>
          </a:prstGeom>
          <a:noFill/>
        </p:spPr>
        <p:txBody>
          <a:bodyPr wrap="square" rtlCol="0">
            <a:spAutoFit/>
          </a:bodyPr>
          <a:lstStyle/>
          <a:p>
            <a:r>
              <a:rPr lang="en-US" sz="1100" dirty="0" smtClean="0"/>
              <a:t>Source: IMF &amp; WEF 2011.</a:t>
            </a:r>
          </a:p>
        </p:txBody>
      </p:sp>
      <p:sp>
        <p:nvSpPr>
          <p:cNvPr id="11" name="Rectangle 31"/>
          <p:cNvSpPr>
            <a:spLocks noChangeArrowheads="1"/>
          </p:cNvSpPr>
          <p:nvPr>
            <p:custDataLst>
              <p:tags r:id="rId2"/>
            </p:custDataLst>
          </p:nvPr>
        </p:nvSpPr>
        <p:spPr bwMode="gray">
          <a:xfrm>
            <a:off x="80317" y="1371600"/>
            <a:ext cx="1925595" cy="3048000"/>
          </a:xfrm>
          <a:prstGeom prst="rect">
            <a:avLst/>
          </a:prstGeom>
          <a:solidFill>
            <a:schemeClr val="accent1">
              <a:lumMod val="20000"/>
              <a:lumOff val="80000"/>
            </a:schemeClr>
          </a:solidFill>
          <a:ln w="9525" algn="ctr">
            <a:noFill/>
            <a:miter lim="800000"/>
            <a:headEnd/>
            <a:tailEnd/>
          </a:ln>
        </p:spPr>
        <p:txBody>
          <a:bodyPr lIns="73152" tIns="73152" rIns="73152" bIns="73152" anchor="ctr"/>
          <a:lstStyle/>
          <a:p>
            <a:pPr lvl="0" algn="ctr">
              <a:defRPr/>
            </a:pPr>
            <a:r>
              <a:rPr lang="en-IN" sz="1600" b="1" dirty="0">
                <a:solidFill>
                  <a:srgbClr val="002960"/>
                </a:solidFill>
              </a:rPr>
              <a:t>Global Recovery dragged down by developed  Countries due to their Sovereign Debt Crisis</a:t>
            </a:r>
            <a:endParaRPr kumimoji="0" lang="en-GB" sz="1600" b="1" i="0" u="none" strike="noStrike" kern="1200" cap="none" spc="0" normalizeH="0" baseline="0" noProof="0" dirty="0" smtClean="0">
              <a:ln>
                <a:noFill/>
              </a:ln>
              <a:solidFill>
                <a:srgbClr val="002960"/>
              </a:solidFill>
              <a:effectLst/>
              <a:uLnTx/>
              <a:uFillTx/>
              <a:latin typeface="Arial" charset="0"/>
              <a:ea typeface="+mn-ea"/>
              <a:cs typeface="+mn-cs"/>
            </a:endParaRPr>
          </a:p>
        </p:txBody>
      </p:sp>
      <p:sp>
        <p:nvSpPr>
          <p:cNvPr id="12" name="AutoShape 32"/>
          <p:cNvSpPr>
            <a:spLocks noChangeArrowheads="1"/>
          </p:cNvSpPr>
          <p:nvPr/>
        </p:nvSpPr>
        <p:spPr bwMode="gray">
          <a:xfrm>
            <a:off x="76200" y="5029200"/>
            <a:ext cx="8915400" cy="1350006"/>
          </a:xfrm>
          <a:prstGeom prst="homePlate">
            <a:avLst>
              <a:gd name="adj" fmla="val 0"/>
            </a:avLst>
          </a:prstGeom>
          <a:noFill/>
          <a:ln w="12700" algn="ctr">
            <a:solidFill>
              <a:schemeClr val="bg1"/>
            </a:solidFill>
            <a:miter lim="800000"/>
            <a:headEnd/>
            <a:tailEnd/>
          </a:ln>
        </p:spPr>
        <p:txBody>
          <a:bodyPr anchor="ctr"/>
          <a:lstStyle/>
          <a:p>
            <a:pPr indent="185738">
              <a:buFont typeface="Arial" pitchFamily="34" charset="0"/>
              <a:buChar char="•"/>
            </a:pPr>
            <a:r>
              <a:rPr lang="en-IN" sz="1600" dirty="0" smtClean="0">
                <a:solidFill>
                  <a:srgbClr val="000000"/>
                </a:solidFill>
                <a:latin typeface="Arial" pitchFamily="34" charset="0"/>
              </a:rPr>
              <a:t>Developing nations show faster recovery compared to developed ones.</a:t>
            </a:r>
          </a:p>
          <a:p>
            <a:endParaRPr lang="en-IN" sz="1600" dirty="0" smtClean="0">
              <a:solidFill>
                <a:srgbClr val="000000"/>
              </a:solidFill>
              <a:latin typeface="Arial" pitchFamily="34" charset="0"/>
            </a:endParaRPr>
          </a:p>
          <a:p>
            <a:pPr indent="185738">
              <a:buFont typeface="Arial" pitchFamily="34" charset="0"/>
              <a:buChar char="•"/>
            </a:pPr>
            <a:r>
              <a:rPr lang="en-IN" sz="1600" dirty="0" smtClean="0">
                <a:solidFill>
                  <a:srgbClr val="000000"/>
                </a:solidFill>
                <a:latin typeface="Arial" pitchFamily="34" charset="0"/>
              </a:rPr>
              <a:t>Developing nations lead </a:t>
            </a:r>
            <a:r>
              <a:rPr lang="en-IN" sz="1600" dirty="0">
                <a:solidFill>
                  <a:srgbClr val="000000"/>
                </a:solidFill>
                <a:latin typeface="Arial" pitchFamily="34" charset="0"/>
              </a:rPr>
              <a:t>the World </a:t>
            </a:r>
            <a:r>
              <a:rPr lang="en-IN" sz="1600" dirty="0" smtClean="0">
                <a:solidFill>
                  <a:srgbClr val="000000"/>
                </a:solidFill>
                <a:latin typeface="Arial" pitchFamily="34" charset="0"/>
              </a:rPr>
              <a:t>Growth </a:t>
            </a:r>
            <a:r>
              <a:rPr lang="en-IN" sz="1600" dirty="0">
                <a:solidFill>
                  <a:srgbClr val="000000"/>
                </a:solidFill>
                <a:latin typeface="Arial" pitchFamily="34" charset="0"/>
              </a:rPr>
              <a:t>but will also </a:t>
            </a:r>
            <a:r>
              <a:rPr lang="en-IN" sz="1600" dirty="0" smtClean="0">
                <a:solidFill>
                  <a:srgbClr val="000000"/>
                </a:solidFill>
                <a:latin typeface="Arial" pitchFamily="34" charset="0"/>
              </a:rPr>
              <a:t>moderate soon.</a:t>
            </a:r>
            <a:endParaRPr lang="en-US" sz="1600" dirty="0" smtClean="0">
              <a:solidFill>
                <a:srgbClr val="000000"/>
              </a:solidFill>
              <a:latin typeface="Arial" pitchFamily="34" charset="0"/>
            </a:endParaRPr>
          </a:p>
        </p:txBody>
      </p:sp>
    </p:spTree>
    <p:extLst>
      <p:ext uri="{BB962C8B-B14F-4D97-AF65-F5344CB8AC3E}">
        <p14:creationId xmlns:p14="http://schemas.microsoft.com/office/powerpoint/2010/main" xmlns="" val="242427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8"/>
          <p:cNvSpPr txBox="1">
            <a:spLocks noChangeArrowheads="1"/>
          </p:cNvSpPr>
          <p:nvPr>
            <p:custDataLst>
              <p:tags r:id="rId1"/>
            </p:custDataLst>
          </p:nvPr>
        </p:nvSpPr>
        <p:spPr bwMode="gray">
          <a:xfrm>
            <a:off x="0" y="381000"/>
            <a:ext cx="8618537" cy="533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effectLst/>
                <a:uLnTx/>
                <a:uFillTx/>
                <a:latin typeface="+mj-lt"/>
                <a:ea typeface="+mj-ea"/>
                <a:cs typeface="ＭＳ Ｐゴシック"/>
              </a:rPr>
              <a:t>Share Of Global Exports</a:t>
            </a:r>
          </a:p>
        </p:txBody>
      </p:sp>
      <p:sp>
        <p:nvSpPr>
          <p:cNvPr id="2" name="Footer Placeholder 1"/>
          <p:cNvSpPr>
            <a:spLocks noGrp="1"/>
          </p:cNvSpPr>
          <p:nvPr>
            <p:ph type="ftr" sz="quarter" idx="11"/>
          </p:nvPr>
        </p:nvSpPr>
        <p:spPr/>
        <p:txBody>
          <a:bodyPr/>
          <a:lstStyle/>
          <a:p>
            <a:pPr>
              <a:defRPr/>
            </a:pPr>
            <a:r>
              <a:rPr lang="fr-CA" smtClean="0"/>
              <a:t>www.zensar.com  |  2012 © Zensar Technologies</a:t>
            </a:r>
            <a:endParaRPr lang="fr-CA" dirty="0"/>
          </a:p>
        </p:txBody>
      </p:sp>
      <p:sp>
        <p:nvSpPr>
          <p:cNvPr id="3" name="Slide Number Placeholder 2"/>
          <p:cNvSpPr>
            <a:spLocks noGrp="1"/>
          </p:cNvSpPr>
          <p:nvPr>
            <p:ph type="sldNum" sz="quarter" idx="12"/>
          </p:nvPr>
        </p:nvSpPr>
        <p:spPr/>
        <p:txBody>
          <a:bodyPr/>
          <a:lstStyle/>
          <a:p>
            <a:pPr>
              <a:defRPr/>
            </a:pPr>
            <a:fld id="{BD4F91A0-4741-4E99-A952-FE6DFA1442EA}" type="slidenum">
              <a:rPr lang="fr-CA" smtClean="0"/>
              <a:pPr>
                <a:defRPr/>
              </a:pPr>
              <a:t>4</a:t>
            </a:fld>
            <a:endParaRPr lang="fr-CA"/>
          </a:p>
        </p:txBody>
      </p:sp>
      <p:pic>
        <p:nvPicPr>
          <p:cNvPr id="2457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05912" y="990600"/>
            <a:ext cx="7138088"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31"/>
          <p:cNvSpPr>
            <a:spLocks noChangeArrowheads="1"/>
          </p:cNvSpPr>
          <p:nvPr>
            <p:custDataLst>
              <p:tags r:id="rId2"/>
            </p:custDataLst>
          </p:nvPr>
        </p:nvSpPr>
        <p:spPr bwMode="gray">
          <a:xfrm>
            <a:off x="80317" y="1371600"/>
            <a:ext cx="1925595" cy="3048000"/>
          </a:xfrm>
          <a:prstGeom prst="rect">
            <a:avLst/>
          </a:prstGeom>
          <a:solidFill>
            <a:schemeClr val="accent1">
              <a:lumMod val="20000"/>
              <a:lumOff val="80000"/>
            </a:schemeClr>
          </a:solidFill>
          <a:ln w="9525" algn="ctr">
            <a:noFill/>
            <a:miter lim="800000"/>
            <a:headEnd/>
            <a:tailEnd/>
          </a:ln>
        </p:spPr>
        <p:txBody>
          <a:bodyPr lIns="73152" tIns="73152" rIns="73152" bIns="73152" anchor="ctr"/>
          <a:lstStyle/>
          <a:p>
            <a:pPr lvl="0" algn="ctr">
              <a:defRPr/>
            </a:pPr>
            <a:r>
              <a:rPr lang="en-IN" sz="1600" b="1" dirty="0">
                <a:solidFill>
                  <a:srgbClr val="002960"/>
                </a:solidFill>
              </a:rPr>
              <a:t>40% of </a:t>
            </a:r>
            <a:r>
              <a:rPr lang="en-IN" sz="1600" b="1" dirty="0" smtClean="0">
                <a:solidFill>
                  <a:srgbClr val="002960"/>
                </a:solidFill>
              </a:rPr>
              <a:t>Exports </a:t>
            </a:r>
            <a:r>
              <a:rPr lang="en-IN" sz="1600" b="1" dirty="0">
                <a:solidFill>
                  <a:srgbClr val="002960"/>
                </a:solidFill>
              </a:rPr>
              <a:t>now originate from </a:t>
            </a:r>
            <a:r>
              <a:rPr lang="en-IN" sz="1600" b="1" dirty="0" smtClean="0">
                <a:solidFill>
                  <a:srgbClr val="002960"/>
                </a:solidFill>
              </a:rPr>
              <a:t>Developing </a:t>
            </a:r>
            <a:r>
              <a:rPr lang="en-IN" sz="1600" b="1" dirty="0">
                <a:solidFill>
                  <a:srgbClr val="002960"/>
                </a:solidFill>
              </a:rPr>
              <a:t>and </a:t>
            </a:r>
            <a:r>
              <a:rPr lang="en-IN" sz="1600" b="1" dirty="0" smtClean="0">
                <a:solidFill>
                  <a:srgbClr val="002960"/>
                </a:solidFill>
              </a:rPr>
              <a:t>Emerging Markets</a:t>
            </a:r>
            <a:endParaRPr lang="en-IN" sz="1600" b="1" dirty="0">
              <a:solidFill>
                <a:srgbClr val="002960"/>
              </a:solidFill>
            </a:endParaRPr>
          </a:p>
        </p:txBody>
      </p:sp>
      <p:sp>
        <p:nvSpPr>
          <p:cNvPr id="12" name="AutoShape 32"/>
          <p:cNvSpPr>
            <a:spLocks noChangeArrowheads="1"/>
          </p:cNvSpPr>
          <p:nvPr/>
        </p:nvSpPr>
        <p:spPr bwMode="gray">
          <a:xfrm>
            <a:off x="76200" y="4724400"/>
            <a:ext cx="8915400" cy="1905000"/>
          </a:xfrm>
          <a:prstGeom prst="homePlate">
            <a:avLst>
              <a:gd name="adj" fmla="val 0"/>
            </a:avLst>
          </a:prstGeom>
          <a:noFill/>
          <a:ln w="12700" algn="ctr">
            <a:solidFill>
              <a:schemeClr val="bg1"/>
            </a:solidFill>
            <a:miter lim="800000"/>
            <a:headEnd/>
            <a:tailEnd/>
          </a:ln>
        </p:spPr>
        <p:txBody>
          <a:bodyPr anchor="ctr"/>
          <a:lstStyle/>
          <a:p>
            <a:pPr indent="185738">
              <a:buFont typeface="Arial" pitchFamily="34" charset="0"/>
              <a:buChar char="•"/>
            </a:pPr>
            <a:r>
              <a:rPr lang="en-US" sz="1600" dirty="0" smtClean="0">
                <a:solidFill>
                  <a:srgbClr val="000000"/>
                </a:solidFill>
                <a:latin typeface="Arial" pitchFamily="34" charset="0"/>
              </a:rPr>
              <a:t>Power Sharing Between North &amp; South</a:t>
            </a:r>
          </a:p>
          <a:p>
            <a:pPr marL="742950" lvl="1" indent="-285750">
              <a:buFont typeface="Courier New" pitchFamily="49" charset="0"/>
              <a:buChar char="o"/>
            </a:pPr>
            <a:r>
              <a:rPr lang="en-IN" sz="1400" dirty="0"/>
              <a:t>Increasing economic and political power sharing between North and South will be manifest in the continued weakening of the UN system and the rise of regionalism</a:t>
            </a:r>
            <a:r>
              <a:rPr lang="en-IN" sz="1400" dirty="0" smtClean="0"/>
              <a:t>.</a:t>
            </a:r>
            <a:endParaRPr lang="en-US" sz="1400" dirty="0" smtClean="0">
              <a:solidFill>
                <a:srgbClr val="000000"/>
              </a:solidFill>
              <a:latin typeface="Arial" pitchFamily="34" charset="0"/>
            </a:endParaRPr>
          </a:p>
          <a:p>
            <a:pPr indent="185738">
              <a:buFont typeface="Arial" pitchFamily="34" charset="0"/>
              <a:buChar char="•"/>
            </a:pPr>
            <a:r>
              <a:rPr lang="en-US" sz="1600" dirty="0" smtClean="0">
                <a:solidFill>
                  <a:srgbClr val="000000"/>
                </a:solidFill>
                <a:latin typeface="Arial" pitchFamily="34" charset="0"/>
              </a:rPr>
              <a:t>Accelerated Transfer of Influence</a:t>
            </a:r>
          </a:p>
          <a:p>
            <a:pPr marL="742950" lvl="1" indent="-285750">
              <a:buFont typeface="Courier New" pitchFamily="49" charset="0"/>
              <a:buChar char="o"/>
            </a:pPr>
            <a:r>
              <a:rPr lang="en-IN" sz="1400" dirty="0" smtClean="0"/>
              <a:t>The </a:t>
            </a:r>
            <a:r>
              <a:rPr lang="en-IN" sz="1400" dirty="0"/>
              <a:t>shift from traditional state-centric institutions to coalitions of the willing </a:t>
            </a:r>
            <a:r>
              <a:rPr lang="en-IN" sz="1400" dirty="0" smtClean="0"/>
              <a:t>and non-state actors.</a:t>
            </a:r>
            <a:endParaRPr lang="en-US" sz="1400" dirty="0" smtClean="0">
              <a:solidFill>
                <a:srgbClr val="000000"/>
              </a:solidFill>
              <a:latin typeface="Arial" pitchFamily="34" charset="0"/>
            </a:endParaRPr>
          </a:p>
          <a:p>
            <a:pPr indent="185738">
              <a:buFont typeface="Arial" pitchFamily="34" charset="0"/>
              <a:buChar char="•"/>
            </a:pPr>
            <a:r>
              <a:rPr lang="en-US" sz="1600" dirty="0" smtClean="0">
                <a:solidFill>
                  <a:srgbClr val="000000"/>
                </a:solidFill>
                <a:latin typeface="Arial" pitchFamily="34" charset="0"/>
              </a:rPr>
              <a:t>Shift of Power</a:t>
            </a:r>
          </a:p>
          <a:p>
            <a:pPr marL="742950" lvl="1" indent="-285750">
              <a:buFont typeface="Courier New" pitchFamily="49" charset="0"/>
              <a:buChar char="o"/>
            </a:pPr>
            <a:r>
              <a:rPr lang="en-IN" sz="1400" dirty="0">
                <a:solidFill>
                  <a:srgbClr val="000000"/>
                </a:solidFill>
                <a:latin typeface="Arial" pitchFamily="34" charset="0"/>
              </a:rPr>
              <a:t>There will be a shift from large, expensive, institutional power to small, low-cost, unpredictable and grassroots sources of power, such as </a:t>
            </a:r>
            <a:r>
              <a:rPr lang="en-IN" sz="1400" dirty="0" smtClean="0">
                <a:solidFill>
                  <a:srgbClr val="000000"/>
                </a:solidFill>
                <a:latin typeface="Arial" pitchFamily="34" charset="0"/>
              </a:rPr>
              <a:t>the Arab </a:t>
            </a:r>
            <a:r>
              <a:rPr lang="en-IN" sz="1400" dirty="0">
                <a:solidFill>
                  <a:srgbClr val="000000"/>
                </a:solidFill>
                <a:latin typeface="Arial" pitchFamily="34" charset="0"/>
              </a:rPr>
              <a:t>Spring, the </a:t>
            </a:r>
            <a:r>
              <a:rPr lang="en-IN" sz="1400" dirty="0" err="1">
                <a:solidFill>
                  <a:srgbClr val="000000"/>
                </a:solidFill>
                <a:latin typeface="Arial" pitchFamily="34" charset="0"/>
              </a:rPr>
              <a:t>Indignados</a:t>
            </a:r>
            <a:r>
              <a:rPr lang="en-IN" sz="1400" dirty="0">
                <a:solidFill>
                  <a:srgbClr val="000000"/>
                </a:solidFill>
                <a:latin typeface="Arial" pitchFamily="34" charset="0"/>
              </a:rPr>
              <a:t> and the Occupy movements</a:t>
            </a:r>
            <a:r>
              <a:rPr lang="en-IN" sz="1400" dirty="0" smtClean="0">
                <a:solidFill>
                  <a:srgbClr val="000000"/>
                </a:solidFill>
                <a:latin typeface="Arial" pitchFamily="34" charset="0"/>
              </a:rPr>
              <a:t>.</a:t>
            </a:r>
            <a:endParaRPr lang="en-US" sz="1400" dirty="0" smtClean="0">
              <a:solidFill>
                <a:srgbClr val="000000"/>
              </a:solidFill>
              <a:latin typeface="Arial" pitchFamily="34" charset="0"/>
            </a:endParaRPr>
          </a:p>
        </p:txBody>
      </p:sp>
      <p:sp>
        <p:nvSpPr>
          <p:cNvPr id="9" name="TextBox 8"/>
          <p:cNvSpPr txBox="1"/>
          <p:nvPr/>
        </p:nvSpPr>
        <p:spPr>
          <a:xfrm>
            <a:off x="0" y="6629400"/>
            <a:ext cx="6477000" cy="261610"/>
          </a:xfrm>
          <a:prstGeom prst="rect">
            <a:avLst/>
          </a:prstGeom>
          <a:noFill/>
        </p:spPr>
        <p:txBody>
          <a:bodyPr wrap="square" rtlCol="0">
            <a:spAutoFit/>
          </a:bodyPr>
          <a:lstStyle/>
          <a:p>
            <a:r>
              <a:rPr lang="en-US" sz="1100" dirty="0" smtClean="0"/>
              <a:t>Source: IMF &amp; WEF 2011.</a:t>
            </a:r>
          </a:p>
        </p:txBody>
      </p:sp>
    </p:spTree>
    <p:extLst>
      <p:ext uri="{BB962C8B-B14F-4D97-AF65-F5344CB8AC3E}">
        <p14:creationId xmlns:p14="http://schemas.microsoft.com/office/powerpoint/2010/main" xmlns="" val="2763592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990600"/>
            <a:ext cx="9144000" cy="4054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bwMode="auto">
          <a:xfrm>
            <a:off x="290512" y="1214438"/>
            <a:ext cx="6572250" cy="5143500"/>
          </a:xfrm>
          <a:prstGeom prst="rect">
            <a:avLst/>
          </a:prstGeom>
          <a:noFill/>
          <a:ln w="9525" cap="flat" cmpd="sng" algn="ctr">
            <a:noFill/>
            <a:prstDash val="solid"/>
            <a:round/>
            <a:headEnd type="none" w="med" len="med"/>
            <a:tailEnd type="none" w="med" len="med"/>
          </a:ln>
          <a:effectLst/>
        </p:spPr>
        <p:txBody>
          <a:bodyPr lIns="91430" tIns="45716" rIns="91430" bIns="45716"/>
          <a:lstStyle/>
          <a:p>
            <a:pPr>
              <a:defRPr/>
            </a:pPr>
            <a:endParaRPr lang="en-IN" sz="1600" dirty="0">
              <a:solidFill>
                <a:srgbClr val="4C4C4C"/>
              </a:solidFill>
              <a:latin typeface="Trebuchet MS" pitchFamily="80" charset="0"/>
              <a:ea typeface="ＭＳ Ｐゴシック" pitchFamily="80" charset="-128"/>
            </a:endParaRPr>
          </a:p>
        </p:txBody>
      </p:sp>
      <p:sp>
        <p:nvSpPr>
          <p:cNvPr id="2" name="Title 1"/>
          <p:cNvSpPr>
            <a:spLocks noGrp="1"/>
          </p:cNvSpPr>
          <p:nvPr>
            <p:ph type="title"/>
          </p:nvPr>
        </p:nvSpPr>
        <p:spPr>
          <a:xfrm>
            <a:off x="0" y="0"/>
            <a:ext cx="8229600" cy="1143000"/>
          </a:xfrm>
        </p:spPr>
        <p:txBody>
          <a:bodyPr/>
          <a:lstStyle/>
          <a:p>
            <a:pPr algn="l">
              <a:defRPr/>
            </a:pPr>
            <a:r>
              <a:rPr lang="en-IN" sz="2400" b="1" noProof="0" dirty="0" smtClean="0">
                <a:solidFill>
                  <a:schemeClr val="tx1">
                    <a:lumMod val="50000"/>
                  </a:schemeClr>
                </a:solidFill>
                <a:latin typeface="+mn-lt"/>
              </a:rPr>
              <a:t>Impact on IT-BPO Industry</a:t>
            </a:r>
          </a:p>
        </p:txBody>
      </p:sp>
      <p:sp>
        <p:nvSpPr>
          <p:cNvPr id="109579" name="TextBox 27"/>
          <p:cNvSpPr txBox="1">
            <a:spLocks noChangeArrowheads="1"/>
          </p:cNvSpPr>
          <p:nvPr/>
        </p:nvSpPr>
        <p:spPr bwMode="auto">
          <a:xfrm>
            <a:off x="1647824" y="1535676"/>
            <a:ext cx="7267575" cy="369324"/>
          </a:xfrm>
          <a:prstGeom prst="rect">
            <a:avLst/>
          </a:prstGeom>
          <a:noFill/>
          <a:ln w="9525">
            <a:noFill/>
            <a:miter lim="800000"/>
            <a:headEnd/>
            <a:tailEnd/>
          </a:ln>
        </p:spPr>
        <p:txBody>
          <a:bodyPr wrap="square" lIns="91430" tIns="45716" rIns="91430" bIns="45716">
            <a:spAutoFit/>
          </a:bodyPr>
          <a:lstStyle/>
          <a:p>
            <a:r>
              <a:rPr lang="en-IN" dirty="0" smtClean="0">
                <a:solidFill>
                  <a:srgbClr val="262673"/>
                </a:solidFill>
                <a:latin typeface="Arial" pitchFamily="34" charset="0"/>
                <a:cs typeface="Arial" pitchFamily="34" charset="0"/>
              </a:rPr>
              <a:t>Slowdown in discretionary spends</a:t>
            </a:r>
            <a:endParaRPr lang="en-IN" dirty="0">
              <a:solidFill>
                <a:srgbClr val="262673"/>
              </a:solidFill>
              <a:latin typeface="Arial" pitchFamily="34" charset="0"/>
              <a:cs typeface="Arial" pitchFamily="34" charset="0"/>
            </a:endParaRPr>
          </a:p>
        </p:txBody>
      </p:sp>
      <p:sp>
        <p:nvSpPr>
          <p:cNvPr id="109580" name="TextBox 29"/>
          <p:cNvSpPr txBox="1">
            <a:spLocks noChangeArrowheads="1"/>
          </p:cNvSpPr>
          <p:nvPr/>
        </p:nvSpPr>
        <p:spPr bwMode="auto">
          <a:xfrm>
            <a:off x="1719262" y="2798762"/>
            <a:ext cx="6891338" cy="369324"/>
          </a:xfrm>
          <a:prstGeom prst="rect">
            <a:avLst/>
          </a:prstGeom>
          <a:noFill/>
          <a:ln w="9525">
            <a:noFill/>
            <a:miter lim="800000"/>
            <a:headEnd/>
            <a:tailEnd/>
          </a:ln>
        </p:spPr>
        <p:txBody>
          <a:bodyPr wrap="square" lIns="91430" tIns="45716" rIns="91430" bIns="45716">
            <a:spAutoFit/>
          </a:bodyPr>
          <a:lstStyle/>
          <a:p>
            <a:r>
              <a:rPr lang="en-IN" dirty="0" smtClean="0">
                <a:solidFill>
                  <a:srgbClr val="262673"/>
                </a:solidFill>
                <a:latin typeface="Arial" pitchFamily="34" charset="0"/>
                <a:cs typeface="Arial" pitchFamily="34" charset="0"/>
              </a:rPr>
              <a:t>Currency Exchange to positively impact revenues and margins </a:t>
            </a:r>
            <a:endParaRPr lang="en-IN" dirty="0">
              <a:solidFill>
                <a:srgbClr val="262673"/>
              </a:solidFill>
              <a:latin typeface="Arial" pitchFamily="34" charset="0"/>
              <a:cs typeface="Arial" pitchFamily="34" charset="0"/>
            </a:endParaRPr>
          </a:p>
        </p:txBody>
      </p:sp>
      <p:sp>
        <p:nvSpPr>
          <p:cNvPr id="109581" name="TextBox 31"/>
          <p:cNvSpPr txBox="1">
            <a:spLocks noChangeArrowheads="1"/>
          </p:cNvSpPr>
          <p:nvPr/>
        </p:nvSpPr>
        <p:spPr bwMode="auto">
          <a:xfrm>
            <a:off x="1719262" y="3925677"/>
            <a:ext cx="7119938" cy="646323"/>
          </a:xfrm>
          <a:prstGeom prst="rect">
            <a:avLst/>
          </a:prstGeom>
          <a:noFill/>
          <a:ln w="9525">
            <a:noFill/>
            <a:miter lim="800000"/>
            <a:headEnd/>
            <a:tailEnd/>
          </a:ln>
        </p:spPr>
        <p:txBody>
          <a:bodyPr wrap="square" lIns="91430" tIns="45716" rIns="91430" bIns="45716">
            <a:spAutoFit/>
          </a:bodyPr>
          <a:lstStyle/>
          <a:p>
            <a:r>
              <a:rPr lang="en-IN" dirty="0" smtClean="0">
                <a:solidFill>
                  <a:srgbClr val="262673"/>
                </a:solidFill>
                <a:latin typeface="Arial" pitchFamily="34" charset="0"/>
                <a:cs typeface="Arial" pitchFamily="34" charset="0"/>
              </a:rPr>
              <a:t>Back-office support and other non-discretionary spends to remain constant or increase</a:t>
            </a:r>
            <a:endParaRPr lang="en-IN" dirty="0">
              <a:solidFill>
                <a:srgbClr val="262673"/>
              </a:solidFill>
              <a:latin typeface="Arial" pitchFamily="34" charset="0"/>
              <a:cs typeface="Arial" pitchFamily="34" charset="0"/>
            </a:endParaRPr>
          </a:p>
        </p:txBody>
      </p:sp>
      <p:sp>
        <p:nvSpPr>
          <p:cNvPr id="109582" name="TextBox 33"/>
          <p:cNvSpPr txBox="1">
            <a:spLocks noChangeArrowheads="1"/>
          </p:cNvSpPr>
          <p:nvPr/>
        </p:nvSpPr>
        <p:spPr bwMode="auto">
          <a:xfrm>
            <a:off x="1719261" y="5345676"/>
            <a:ext cx="7043739" cy="369324"/>
          </a:xfrm>
          <a:prstGeom prst="rect">
            <a:avLst/>
          </a:prstGeom>
          <a:noFill/>
          <a:ln w="9525">
            <a:noFill/>
            <a:miter lim="800000"/>
            <a:headEnd/>
            <a:tailEnd/>
          </a:ln>
        </p:spPr>
        <p:txBody>
          <a:bodyPr wrap="square" lIns="91430" tIns="45716" rIns="91430" bIns="45716">
            <a:spAutoFit/>
          </a:bodyPr>
          <a:lstStyle/>
          <a:p>
            <a:r>
              <a:rPr lang="en-IN" dirty="0" smtClean="0">
                <a:solidFill>
                  <a:srgbClr val="262673"/>
                </a:solidFill>
                <a:latin typeface="Arial" pitchFamily="34" charset="0"/>
                <a:cs typeface="Arial" pitchFamily="34" charset="0"/>
              </a:rPr>
              <a:t>Continued inflation and margin pressure in Indian companies</a:t>
            </a:r>
            <a:endParaRPr lang="en-IN" dirty="0">
              <a:solidFill>
                <a:srgbClr val="262673"/>
              </a:solidFill>
              <a:latin typeface="Arial" pitchFamily="34" charset="0"/>
              <a:cs typeface="Arial" pitchFamily="34" charset="0"/>
            </a:endParaRPr>
          </a:p>
        </p:txBody>
      </p:sp>
      <p:pic>
        <p:nvPicPr>
          <p:cNvPr id="109586" name="Picture 3" descr="C:\Users\Madhuka\Desktop\global-economy_0.jpg"/>
          <p:cNvPicPr>
            <a:picLocks noChangeAspect="1" noChangeArrowheads="1"/>
          </p:cNvPicPr>
          <p:nvPr/>
        </p:nvPicPr>
        <p:blipFill>
          <a:blip r:embed="rId5" cstate="print"/>
          <a:srcRect/>
          <a:stretch>
            <a:fillRect/>
          </a:stretch>
        </p:blipFill>
        <p:spPr bwMode="auto">
          <a:xfrm>
            <a:off x="433387" y="2667000"/>
            <a:ext cx="1071563" cy="785813"/>
          </a:xfrm>
          <a:prstGeom prst="rect">
            <a:avLst/>
          </a:prstGeom>
          <a:ln>
            <a:noFill/>
          </a:ln>
          <a:effectLst>
            <a:softEdge rad="112500"/>
          </a:effectLst>
        </p:spPr>
      </p:pic>
      <p:pic>
        <p:nvPicPr>
          <p:cNvPr id="26" name="Picture 5" descr="F:\Personal\Sample Pictures\Pics-1\Team.jpg"/>
          <p:cNvPicPr>
            <a:picLocks noChangeAspect="1" noChangeArrowheads="1"/>
          </p:cNvPicPr>
          <p:nvPr/>
        </p:nvPicPr>
        <p:blipFill>
          <a:blip r:embed="rId6" cstate="print"/>
          <a:srcRect/>
          <a:stretch>
            <a:fillRect/>
          </a:stretch>
        </p:blipFill>
        <p:spPr bwMode="auto">
          <a:xfrm>
            <a:off x="433387" y="3938587"/>
            <a:ext cx="1071563" cy="785813"/>
          </a:xfrm>
          <a:prstGeom prst="rect">
            <a:avLst/>
          </a:prstGeom>
          <a:ln>
            <a:noFill/>
          </a:ln>
          <a:effectLst>
            <a:softEdge rad="112500"/>
          </a:effectLst>
        </p:spPr>
      </p:pic>
      <p:pic>
        <p:nvPicPr>
          <p:cNvPr id="27" name="Picture 4" descr="C:\Users\Madhuka\Desktop\imagesCAH53EBX.jpg"/>
          <p:cNvPicPr>
            <a:picLocks noChangeAspect="1" noChangeArrowheads="1"/>
          </p:cNvPicPr>
          <p:nvPr/>
        </p:nvPicPr>
        <p:blipFill>
          <a:blip r:embed="rId7" cstate="print"/>
          <a:srcRect/>
          <a:stretch>
            <a:fillRect/>
          </a:stretch>
        </p:blipFill>
        <p:spPr bwMode="auto">
          <a:xfrm>
            <a:off x="433387" y="5257800"/>
            <a:ext cx="1071563" cy="819150"/>
          </a:xfrm>
          <a:prstGeom prst="rect">
            <a:avLst/>
          </a:prstGeom>
          <a:ln>
            <a:noFill/>
          </a:ln>
          <a:effectLst>
            <a:softEdge rad="112500"/>
          </a:effectLst>
        </p:spPr>
      </p:pic>
      <p:sp>
        <p:nvSpPr>
          <p:cNvPr id="25" name="Line 37"/>
          <p:cNvSpPr>
            <a:spLocks noChangeShapeType="1"/>
          </p:cNvSpPr>
          <p:nvPr>
            <p:custDataLst>
              <p:tags r:id="rId1"/>
            </p:custDataLst>
          </p:nvPr>
        </p:nvSpPr>
        <p:spPr bwMode="gray">
          <a:xfrm>
            <a:off x="361950" y="2438400"/>
            <a:ext cx="8324850" cy="15875"/>
          </a:xfrm>
          <a:prstGeom prst="line">
            <a:avLst/>
          </a:prstGeom>
          <a:noFill/>
          <a:ln w="9525">
            <a:solidFill>
              <a:srgbClr val="B2B2B2"/>
            </a:solidFill>
            <a:prstDash val="dash"/>
            <a:round/>
            <a:headEnd/>
            <a:tailEnd/>
          </a:ln>
        </p:spPr>
        <p:txBody>
          <a:bodyPr wrap="none" lIns="91430" tIns="45716" rIns="91430" bIns="45716" anchor="ctr"/>
          <a:lstStyle/>
          <a:p>
            <a:pPr eaLnBrk="1" fontAlgn="auto" hangingPunct="1">
              <a:spcBef>
                <a:spcPts val="0"/>
              </a:spcBef>
              <a:spcAft>
                <a:spcPts val="0"/>
              </a:spcAft>
              <a:defRPr/>
            </a:pPr>
            <a:endParaRPr lang="en-IN" sz="1600" kern="0" baseline="0" dirty="0">
              <a:solidFill>
                <a:sysClr val="windowText" lastClr="000000"/>
              </a:solidFill>
            </a:endParaRPr>
          </a:p>
        </p:txBody>
      </p:sp>
      <p:sp>
        <p:nvSpPr>
          <p:cNvPr id="34" name="Line 37"/>
          <p:cNvSpPr>
            <a:spLocks noChangeShapeType="1"/>
          </p:cNvSpPr>
          <p:nvPr>
            <p:custDataLst>
              <p:tags r:id="rId2"/>
            </p:custDataLst>
          </p:nvPr>
        </p:nvSpPr>
        <p:spPr bwMode="gray">
          <a:xfrm>
            <a:off x="381000" y="3581400"/>
            <a:ext cx="8324850" cy="15875"/>
          </a:xfrm>
          <a:prstGeom prst="line">
            <a:avLst/>
          </a:prstGeom>
          <a:noFill/>
          <a:ln w="9525">
            <a:solidFill>
              <a:srgbClr val="B2B2B2"/>
            </a:solidFill>
            <a:prstDash val="dash"/>
            <a:round/>
            <a:headEnd/>
            <a:tailEnd/>
          </a:ln>
        </p:spPr>
        <p:txBody>
          <a:bodyPr wrap="none" lIns="91430" tIns="45716" rIns="91430" bIns="45716" anchor="ctr"/>
          <a:lstStyle/>
          <a:p>
            <a:pPr eaLnBrk="1" fontAlgn="auto" hangingPunct="1">
              <a:spcBef>
                <a:spcPts val="0"/>
              </a:spcBef>
              <a:spcAft>
                <a:spcPts val="0"/>
              </a:spcAft>
              <a:defRPr/>
            </a:pPr>
            <a:endParaRPr lang="en-IN" sz="1600" kern="0" baseline="0" dirty="0">
              <a:solidFill>
                <a:sysClr val="windowText" lastClr="000000"/>
              </a:solidFill>
            </a:endParaRPr>
          </a:p>
        </p:txBody>
      </p:sp>
      <p:sp>
        <p:nvSpPr>
          <p:cNvPr id="35" name="Line 37"/>
          <p:cNvSpPr>
            <a:spLocks noChangeShapeType="1"/>
          </p:cNvSpPr>
          <p:nvPr>
            <p:custDataLst>
              <p:tags r:id="rId3"/>
            </p:custDataLst>
          </p:nvPr>
        </p:nvSpPr>
        <p:spPr bwMode="gray">
          <a:xfrm>
            <a:off x="381000" y="5029200"/>
            <a:ext cx="8324850" cy="15875"/>
          </a:xfrm>
          <a:prstGeom prst="line">
            <a:avLst/>
          </a:prstGeom>
          <a:noFill/>
          <a:ln w="9525">
            <a:solidFill>
              <a:srgbClr val="B2B2B2"/>
            </a:solidFill>
            <a:prstDash val="dash"/>
            <a:round/>
            <a:headEnd/>
            <a:tailEnd/>
          </a:ln>
        </p:spPr>
        <p:txBody>
          <a:bodyPr wrap="none" lIns="91430" tIns="45716" rIns="91430" bIns="45716" anchor="ctr"/>
          <a:lstStyle/>
          <a:p>
            <a:pPr eaLnBrk="1" fontAlgn="auto" hangingPunct="1">
              <a:spcBef>
                <a:spcPts val="0"/>
              </a:spcBef>
              <a:spcAft>
                <a:spcPts val="0"/>
              </a:spcAft>
              <a:defRPr/>
            </a:pPr>
            <a:endParaRPr lang="en-IN" sz="1600" kern="0" baseline="0" dirty="0">
              <a:solidFill>
                <a:sysClr val="windowText" lastClr="000000"/>
              </a:solidFill>
            </a:endParaRPr>
          </a:p>
        </p:txBody>
      </p:sp>
      <p:pic>
        <p:nvPicPr>
          <p:cNvPr id="38914" name="Picture 2" descr="http://1.bp.blogspot.com/_MQ98sjqUmvw/SVnKrUxQxVI/AAAAAAAABLs/aycBr2gQK5A/s200/discount-slowdown.jpg"/>
          <p:cNvPicPr>
            <a:picLocks noChangeAspect="1" noChangeArrowheads="1"/>
          </p:cNvPicPr>
          <p:nvPr/>
        </p:nvPicPr>
        <p:blipFill>
          <a:blip r:embed="rId8" cstate="print"/>
          <a:srcRect/>
          <a:stretch>
            <a:fillRect/>
          </a:stretch>
        </p:blipFill>
        <p:spPr bwMode="auto">
          <a:xfrm>
            <a:off x="228600" y="1295400"/>
            <a:ext cx="1447800" cy="962362"/>
          </a:xfrm>
          <a:prstGeom prst="rect">
            <a:avLst/>
          </a:prstGeom>
          <a:ln>
            <a:noFill/>
          </a:ln>
          <a:effectLst>
            <a:softEdge rad="112500"/>
          </a:effectLst>
        </p:spPr>
      </p:pic>
      <p:sp>
        <p:nvSpPr>
          <p:cNvPr id="3" name="Footer Placeholder 2"/>
          <p:cNvSpPr>
            <a:spLocks noGrp="1"/>
          </p:cNvSpPr>
          <p:nvPr>
            <p:ph type="ftr" sz="quarter" idx="11"/>
          </p:nvPr>
        </p:nvSpPr>
        <p:spPr/>
        <p:txBody>
          <a:bodyPr/>
          <a:lstStyle/>
          <a:p>
            <a:pPr>
              <a:defRPr/>
            </a:pPr>
            <a:r>
              <a:rPr lang="fr-CA" smtClean="0"/>
              <a:t>www.zensar.com  |  2012 © Zensar Technologies</a:t>
            </a:r>
            <a:endParaRPr lang="fr-CA" dirty="0"/>
          </a:p>
        </p:txBody>
      </p:sp>
      <p:sp>
        <p:nvSpPr>
          <p:cNvPr id="4" name="Slide Number Placeholder 3"/>
          <p:cNvSpPr>
            <a:spLocks noGrp="1"/>
          </p:cNvSpPr>
          <p:nvPr>
            <p:ph type="sldNum" sz="quarter" idx="12"/>
          </p:nvPr>
        </p:nvSpPr>
        <p:spPr/>
        <p:txBody>
          <a:bodyPr/>
          <a:lstStyle/>
          <a:p>
            <a:pPr>
              <a:defRPr/>
            </a:pPr>
            <a:fld id="{CF7F5164-74C8-444B-88DE-47F12E9CC1A0}" type="slidenum">
              <a:rPr lang="fr-CA" smtClean="0"/>
              <a:pPr>
                <a:defRPr/>
              </a:pPr>
              <a:t>5</a:t>
            </a:fld>
            <a:endParaRPr lang="fr-CA"/>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7"/>
          <p:cNvSpPr>
            <a:spLocks noChangeArrowheads="1"/>
          </p:cNvSpPr>
          <p:nvPr>
            <p:custDataLst>
              <p:tags r:id="rId2"/>
            </p:custDataLst>
          </p:nvPr>
        </p:nvSpPr>
        <p:spPr bwMode="gray">
          <a:xfrm>
            <a:off x="119063" y="3657600"/>
            <a:ext cx="9024937" cy="1300163"/>
          </a:xfrm>
          <a:prstGeom prst="rect">
            <a:avLst/>
          </a:prstGeom>
          <a:solidFill>
            <a:schemeClr val="bg1"/>
          </a:solidFill>
          <a:ln w="19050" algn="ctr">
            <a:solidFill>
              <a:srgbClr val="00B0F0"/>
            </a:solid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sp>
        <p:nvSpPr>
          <p:cNvPr id="3079" name="Rectangle 2"/>
          <p:cNvSpPr>
            <a:spLocks noGrp="1" noChangeArrowheads="1"/>
          </p:cNvSpPr>
          <p:nvPr>
            <p:ph type="title"/>
          </p:nvPr>
        </p:nvSpPr>
        <p:spPr>
          <a:xfrm>
            <a:off x="0" y="0"/>
            <a:ext cx="8229600" cy="1143000"/>
          </a:xfrm>
        </p:spPr>
        <p:txBody>
          <a:bodyPr/>
          <a:lstStyle/>
          <a:p>
            <a:pPr algn="l" eaLnBrk="1" hangingPunct="1"/>
            <a:r>
              <a:rPr lang="en-IN" sz="2400" b="1" noProof="0" dirty="0" smtClean="0">
                <a:solidFill>
                  <a:srgbClr val="000000"/>
                </a:solidFill>
                <a:latin typeface="+mn-lt"/>
              </a:rPr>
              <a:t>Changes in Business models</a:t>
            </a:r>
          </a:p>
        </p:txBody>
      </p:sp>
      <p:sp>
        <p:nvSpPr>
          <p:cNvPr id="3080" name="Date Placeholder 4"/>
          <p:cNvSpPr txBox="1">
            <a:spLocks/>
          </p:cNvSpPr>
          <p:nvPr/>
        </p:nvSpPr>
        <p:spPr bwMode="auto">
          <a:xfrm>
            <a:off x="0" y="6208712"/>
            <a:ext cx="3076575" cy="319088"/>
          </a:xfrm>
          <a:prstGeom prst="rect">
            <a:avLst/>
          </a:prstGeom>
          <a:noFill/>
          <a:ln w="9525">
            <a:noFill/>
            <a:miter lim="800000"/>
            <a:headEnd/>
            <a:tailEnd/>
          </a:ln>
        </p:spPr>
        <p:txBody>
          <a:bodyPr lIns="91430" tIns="45716" rIns="91430" bIns="45716"/>
          <a:lstStyle/>
          <a:p>
            <a:pPr eaLnBrk="1" hangingPunct="1"/>
            <a:r>
              <a:rPr lang="en-US" sz="1000" b="1" baseline="0" dirty="0">
                <a:solidFill>
                  <a:srgbClr val="040404"/>
                </a:solidFill>
                <a:latin typeface="Arial" pitchFamily="34" charset="0"/>
              </a:rPr>
              <a:t>Source: NASSCOM Strategic Review 2011</a:t>
            </a:r>
          </a:p>
        </p:txBody>
      </p:sp>
      <p:sp>
        <p:nvSpPr>
          <p:cNvPr id="3081" name="Rectangle 25"/>
          <p:cNvSpPr>
            <a:spLocks noChangeArrowheads="1"/>
          </p:cNvSpPr>
          <p:nvPr>
            <p:custDataLst>
              <p:tags r:id="rId3"/>
            </p:custDataLst>
          </p:nvPr>
        </p:nvSpPr>
        <p:spPr bwMode="gray">
          <a:xfrm>
            <a:off x="119063" y="969963"/>
            <a:ext cx="9024937" cy="1250950"/>
          </a:xfrm>
          <a:prstGeom prst="rect">
            <a:avLst/>
          </a:prstGeom>
          <a:solidFill>
            <a:schemeClr val="bg1"/>
          </a:solidFill>
          <a:ln w="19050" algn="ctr">
            <a:solidFill>
              <a:schemeClr val="accent1">
                <a:lumMod val="20000"/>
                <a:lumOff val="80000"/>
              </a:schemeClr>
            </a:solid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sp>
        <p:nvSpPr>
          <p:cNvPr id="3082" name="Rectangle 26"/>
          <p:cNvSpPr>
            <a:spLocks noChangeArrowheads="1"/>
          </p:cNvSpPr>
          <p:nvPr>
            <p:custDataLst>
              <p:tags r:id="rId4"/>
            </p:custDataLst>
          </p:nvPr>
        </p:nvSpPr>
        <p:spPr bwMode="gray">
          <a:xfrm>
            <a:off x="119063" y="2343150"/>
            <a:ext cx="9024937" cy="1247775"/>
          </a:xfrm>
          <a:prstGeom prst="rect">
            <a:avLst/>
          </a:prstGeom>
          <a:solidFill>
            <a:schemeClr val="bg1"/>
          </a:solidFill>
          <a:ln w="19050" algn="ctr">
            <a:solidFill>
              <a:srgbClr val="00B0F0"/>
            </a:solid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sp>
        <p:nvSpPr>
          <p:cNvPr id="3083" name="Rectangle 9"/>
          <p:cNvSpPr>
            <a:spLocks noChangeArrowheads="1"/>
          </p:cNvSpPr>
          <p:nvPr>
            <p:custDataLst>
              <p:tags r:id="rId5"/>
            </p:custDataLst>
          </p:nvPr>
        </p:nvSpPr>
        <p:spPr bwMode="gray">
          <a:xfrm>
            <a:off x="119063" y="1012825"/>
            <a:ext cx="2079625" cy="1250950"/>
          </a:xfrm>
          <a:prstGeom prst="rect">
            <a:avLst/>
          </a:prstGeom>
          <a:solidFill>
            <a:schemeClr val="accent1">
              <a:lumMod val="20000"/>
              <a:lumOff val="80000"/>
            </a:schemeClr>
          </a:solidFill>
          <a:ln w="9525">
            <a:noFill/>
            <a:miter lim="800000"/>
            <a:headEnd/>
            <a:tailEnd/>
          </a:ln>
        </p:spPr>
        <p:txBody>
          <a:bodyPr lIns="72002" tIns="72002" rIns="72002" bIns="72002" anchor="ctr"/>
          <a:lstStyle/>
          <a:p>
            <a:pPr defTabSz="885825" eaLnBrk="1" hangingPunct="1">
              <a:buSzPct val="120000"/>
            </a:pPr>
            <a:r>
              <a:rPr lang="en-US" sz="1500" b="1" baseline="0" dirty="0" smtClean="0">
                <a:solidFill>
                  <a:srgbClr val="000000"/>
                </a:solidFill>
                <a:latin typeface="Arial" pitchFamily="34" charset="0"/>
                <a:cs typeface="Arial" pitchFamily="34" charset="0"/>
              </a:rPr>
              <a:t>More Managed Services</a:t>
            </a:r>
            <a:endParaRPr lang="en-US" sz="1500" b="1" baseline="0" dirty="0">
              <a:solidFill>
                <a:srgbClr val="000000"/>
              </a:solidFill>
              <a:latin typeface="Arial" pitchFamily="34" charset="0"/>
              <a:cs typeface="Arial" pitchFamily="34" charset="0"/>
            </a:endParaRPr>
          </a:p>
        </p:txBody>
      </p:sp>
      <p:sp>
        <p:nvSpPr>
          <p:cNvPr id="3084" name="Rectangle 40"/>
          <p:cNvSpPr>
            <a:spLocks noChangeArrowheads="1"/>
          </p:cNvSpPr>
          <p:nvPr>
            <p:custDataLst>
              <p:tags r:id="rId6"/>
            </p:custDataLst>
          </p:nvPr>
        </p:nvSpPr>
        <p:spPr bwMode="gray">
          <a:xfrm>
            <a:off x="119063" y="2343150"/>
            <a:ext cx="2079625" cy="1247775"/>
          </a:xfrm>
          <a:prstGeom prst="rect">
            <a:avLst/>
          </a:prstGeom>
          <a:solidFill>
            <a:schemeClr val="accent1">
              <a:lumMod val="20000"/>
              <a:lumOff val="80000"/>
            </a:schemeClr>
          </a:solidFill>
          <a:ln w="9525">
            <a:noFill/>
            <a:miter lim="800000"/>
            <a:headEnd/>
            <a:tailEnd/>
          </a:ln>
        </p:spPr>
        <p:txBody>
          <a:bodyPr lIns="72002" tIns="72002" rIns="72002" bIns="72002" anchor="ctr"/>
          <a:lstStyle/>
          <a:p>
            <a:pPr defTabSz="885825" eaLnBrk="1" hangingPunct="1">
              <a:buSzPct val="120000"/>
            </a:pPr>
            <a:r>
              <a:rPr lang="en-US" sz="1500" b="1" baseline="0" dirty="0">
                <a:solidFill>
                  <a:srgbClr val="000000"/>
                </a:solidFill>
                <a:latin typeface="Arial" pitchFamily="34" charset="0"/>
                <a:cs typeface="Arial" pitchFamily="34" charset="0"/>
              </a:rPr>
              <a:t>Innovation and transformation</a:t>
            </a:r>
          </a:p>
        </p:txBody>
      </p:sp>
      <p:sp>
        <p:nvSpPr>
          <p:cNvPr id="3085" name="Rectangle 50"/>
          <p:cNvSpPr>
            <a:spLocks noChangeArrowheads="1"/>
          </p:cNvSpPr>
          <p:nvPr>
            <p:custDataLst>
              <p:tags r:id="rId7"/>
            </p:custDataLst>
          </p:nvPr>
        </p:nvSpPr>
        <p:spPr bwMode="gray">
          <a:xfrm>
            <a:off x="119063" y="3700462"/>
            <a:ext cx="2079625" cy="1300163"/>
          </a:xfrm>
          <a:prstGeom prst="rect">
            <a:avLst/>
          </a:prstGeom>
          <a:solidFill>
            <a:schemeClr val="accent1">
              <a:lumMod val="20000"/>
              <a:lumOff val="80000"/>
            </a:schemeClr>
          </a:solidFill>
          <a:ln w="9525">
            <a:noFill/>
            <a:miter lim="800000"/>
            <a:headEnd/>
            <a:tailEnd/>
          </a:ln>
        </p:spPr>
        <p:txBody>
          <a:bodyPr lIns="72002" tIns="72002" rIns="72002" bIns="72002" anchor="ctr"/>
          <a:lstStyle/>
          <a:p>
            <a:pPr defTabSz="885825" eaLnBrk="1" hangingPunct="1">
              <a:buSzPct val="120000"/>
            </a:pPr>
            <a:r>
              <a:rPr lang="en-US" sz="1500" b="1" baseline="0" dirty="0">
                <a:solidFill>
                  <a:srgbClr val="000000"/>
                </a:solidFill>
                <a:latin typeface="Arial" pitchFamily="34" charset="0"/>
                <a:cs typeface="Arial" pitchFamily="34" charset="0"/>
              </a:rPr>
              <a:t>Global delivery</a:t>
            </a:r>
          </a:p>
        </p:txBody>
      </p:sp>
      <p:sp>
        <p:nvSpPr>
          <p:cNvPr id="3086" name="Oval 11"/>
          <p:cNvSpPr>
            <a:spLocks noChangeArrowheads="1"/>
          </p:cNvSpPr>
          <p:nvPr>
            <p:custDataLst>
              <p:tags r:id="rId8"/>
            </p:custDataLst>
          </p:nvPr>
        </p:nvSpPr>
        <p:spPr bwMode="gray">
          <a:xfrm>
            <a:off x="2230438" y="1200150"/>
            <a:ext cx="303212" cy="301625"/>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baseline="0" dirty="0" smtClean="0">
                <a:solidFill>
                  <a:srgbClr val="FFFFFF"/>
                </a:solidFill>
                <a:latin typeface="Arial" pitchFamily="34" charset="0"/>
                <a:cs typeface="Arial" pitchFamily="34" charset="0"/>
              </a:rPr>
              <a:t>1</a:t>
            </a:r>
            <a:endParaRPr lang="en-US" sz="1600" baseline="0" dirty="0">
              <a:solidFill>
                <a:srgbClr val="FFFFFF"/>
              </a:solidFill>
              <a:latin typeface="Arial" pitchFamily="34" charset="0"/>
              <a:cs typeface="Arial" pitchFamily="34" charset="0"/>
            </a:endParaRPr>
          </a:p>
        </p:txBody>
      </p:sp>
      <p:sp>
        <p:nvSpPr>
          <p:cNvPr id="3087" name="Rectangle 13"/>
          <p:cNvSpPr>
            <a:spLocks noChangeArrowheads="1"/>
          </p:cNvSpPr>
          <p:nvPr>
            <p:custDataLst>
              <p:tags r:id="rId9"/>
            </p:custDataLst>
          </p:nvPr>
        </p:nvSpPr>
        <p:spPr bwMode="gray">
          <a:xfrm>
            <a:off x="2624138" y="1146175"/>
            <a:ext cx="5980112" cy="438150"/>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cs typeface="Arial" pitchFamily="34" charset="0"/>
              </a:rPr>
              <a:t>Shift towards managed services model, </a:t>
            </a:r>
          </a:p>
          <a:p>
            <a:pPr eaLnBrk="1" hangingPunct="1">
              <a:buSzPct val="120000"/>
            </a:pPr>
            <a:r>
              <a:rPr lang="en-US" sz="1400" baseline="0" dirty="0">
                <a:solidFill>
                  <a:srgbClr val="000000"/>
                </a:solidFill>
                <a:latin typeface="Arial" pitchFamily="34" charset="0"/>
                <a:cs typeface="Arial" pitchFamily="34" charset="0"/>
              </a:rPr>
              <a:t>risk sharing</a:t>
            </a:r>
          </a:p>
        </p:txBody>
      </p:sp>
      <p:sp>
        <p:nvSpPr>
          <p:cNvPr id="3088" name="Rectangle 38"/>
          <p:cNvSpPr>
            <a:spLocks noChangeArrowheads="1"/>
          </p:cNvSpPr>
          <p:nvPr>
            <p:custDataLst>
              <p:tags r:id="rId10"/>
            </p:custDataLst>
          </p:nvPr>
        </p:nvSpPr>
        <p:spPr bwMode="gray">
          <a:xfrm>
            <a:off x="2627313" y="1684337"/>
            <a:ext cx="4175125" cy="439738"/>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cs typeface="Arial" pitchFamily="34" charset="0"/>
              </a:rPr>
              <a:t>From FTE based to outcome based; </a:t>
            </a:r>
          </a:p>
          <a:p>
            <a:pPr eaLnBrk="1" hangingPunct="1">
              <a:buSzPct val="120000"/>
            </a:pPr>
            <a:r>
              <a:rPr lang="en-US" sz="1400" baseline="0" dirty="0">
                <a:solidFill>
                  <a:srgbClr val="000000"/>
                </a:solidFill>
                <a:latin typeface="Arial" pitchFamily="34" charset="0"/>
                <a:cs typeface="Arial" pitchFamily="34" charset="0"/>
              </a:rPr>
              <a:t>pay per use model, CAPEX to OPEX</a:t>
            </a:r>
          </a:p>
        </p:txBody>
      </p:sp>
      <p:sp>
        <p:nvSpPr>
          <p:cNvPr id="3089" name="Oval 11"/>
          <p:cNvSpPr>
            <a:spLocks noChangeArrowheads="1"/>
          </p:cNvSpPr>
          <p:nvPr>
            <p:custDataLst>
              <p:tags r:id="rId11"/>
            </p:custDataLst>
          </p:nvPr>
        </p:nvSpPr>
        <p:spPr bwMode="gray">
          <a:xfrm>
            <a:off x="2236788" y="1771650"/>
            <a:ext cx="303212" cy="301625"/>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baseline="0" dirty="0" smtClean="0">
                <a:solidFill>
                  <a:srgbClr val="FFFFFF"/>
                </a:solidFill>
                <a:latin typeface="Arial" pitchFamily="34" charset="0"/>
                <a:cs typeface="Arial" pitchFamily="34" charset="0"/>
              </a:rPr>
              <a:t>2</a:t>
            </a:r>
            <a:endParaRPr lang="en-US" sz="1600" baseline="0" dirty="0">
              <a:solidFill>
                <a:srgbClr val="FFFFFF"/>
              </a:solidFill>
              <a:latin typeface="Arial" pitchFamily="34" charset="0"/>
              <a:cs typeface="Arial" pitchFamily="34" charset="0"/>
            </a:endParaRPr>
          </a:p>
        </p:txBody>
      </p:sp>
      <p:sp>
        <p:nvSpPr>
          <p:cNvPr id="3090" name="Rectangle 44"/>
          <p:cNvSpPr>
            <a:spLocks noChangeArrowheads="1"/>
          </p:cNvSpPr>
          <p:nvPr>
            <p:custDataLst>
              <p:tags r:id="rId12"/>
            </p:custDataLst>
          </p:nvPr>
        </p:nvSpPr>
        <p:spPr bwMode="gray">
          <a:xfrm>
            <a:off x="2701925" y="2590800"/>
            <a:ext cx="5980113" cy="220662"/>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cs typeface="Arial" pitchFamily="34" charset="0"/>
              </a:rPr>
              <a:t>IP Led innovation</a:t>
            </a:r>
          </a:p>
        </p:txBody>
      </p:sp>
      <p:sp>
        <p:nvSpPr>
          <p:cNvPr id="3091" name="Oval 11"/>
          <p:cNvSpPr>
            <a:spLocks noChangeArrowheads="1"/>
          </p:cNvSpPr>
          <p:nvPr>
            <p:custDataLst>
              <p:tags r:id="rId13"/>
            </p:custDataLst>
          </p:nvPr>
        </p:nvSpPr>
        <p:spPr bwMode="gray">
          <a:xfrm>
            <a:off x="2230438" y="2551112"/>
            <a:ext cx="303212" cy="301625"/>
          </a:xfrm>
          <a:prstGeom prst="ellipse">
            <a:avLst/>
          </a:prstGeom>
          <a:solidFill>
            <a:srgbClr val="00758C"/>
          </a:solidFill>
          <a:ln w="9525">
            <a:noFill/>
            <a:round/>
            <a:headEnd/>
            <a:tailEnd/>
          </a:ln>
        </p:spPr>
        <p:txBody>
          <a:bodyPr wrap="none" lIns="89602" tIns="44801" rIns="89602" bIns="44801" anchor="ctr"/>
          <a:lstStyle/>
          <a:p>
            <a:pPr eaLnBrk="1" hangingPunct="1"/>
            <a:r>
              <a:rPr lang="en-US" sz="1400" b="1" baseline="0" dirty="0" smtClean="0">
                <a:solidFill>
                  <a:srgbClr val="FFFFFF"/>
                </a:solidFill>
                <a:latin typeface="Arial" pitchFamily="34" charset="0"/>
                <a:cs typeface="Arial" pitchFamily="34" charset="0"/>
              </a:rPr>
              <a:t>3</a:t>
            </a:r>
            <a:endParaRPr lang="en-US" sz="1400" b="1" baseline="0" dirty="0">
              <a:solidFill>
                <a:srgbClr val="FFFFFF"/>
              </a:solidFill>
              <a:latin typeface="Arial" pitchFamily="34" charset="0"/>
              <a:cs typeface="Arial" pitchFamily="34" charset="0"/>
            </a:endParaRPr>
          </a:p>
        </p:txBody>
      </p:sp>
      <p:sp>
        <p:nvSpPr>
          <p:cNvPr id="3092" name="Rectangle 48"/>
          <p:cNvSpPr>
            <a:spLocks noChangeArrowheads="1"/>
          </p:cNvSpPr>
          <p:nvPr>
            <p:custDataLst>
              <p:tags r:id="rId14"/>
            </p:custDataLst>
          </p:nvPr>
        </p:nvSpPr>
        <p:spPr bwMode="gray">
          <a:xfrm>
            <a:off x="2701925" y="3154362"/>
            <a:ext cx="5980113" cy="220663"/>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cs typeface="Arial" pitchFamily="34" charset="0"/>
              </a:rPr>
              <a:t>Innovation through process re-engineering</a:t>
            </a:r>
          </a:p>
        </p:txBody>
      </p:sp>
      <p:sp>
        <p:nvSpPr>
          <p:cNvPr id="3093" name="Oval 11"/>
          <p:cNvSpPr>
            <a:spLocks noChangeArrowheads="1"/>
          </p:cNvSpPr>
          <p:nvPr>
            <p:custDataLst>
              <p:tags r:id="rId15"/>
            </p:custDataLst>
          </p:nvPr>
        </p:nvSpPr>
        <p:spPr bwMode="gray">
          <a:xfrm>
            <a:off x="2236788" y="3114675"/>
            <a:ext cx="303212" cy="301625"/>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baseline="0" dirty="0" smtClean="0">
                <a:solidFill>
                  <a:srgbClr val="FFFFFF"/>
                </a:solidFill>
                <a:latin typeface="Arial" pitchFamily="34" charset="0"/>
                <a:cs typeface="Arial" pitchFamily="34" charset="0"/>
              </a:rPr>
              <a:t>4</a:t>
            </a:r>
            <a:endParaRPr lang="en-US" sz="1600" baseline="0" dirty="0">
              <a:solidFill>
                <a:srgbClr val="FFFFFF"/>
              </a:solidFill>
              <a:latin typeface="Arial" pitchFamily="34" charset="0"/>
              <a:cs typeface="Arial" pitchFamily="34" charset="0"/>
            </a:endParaRPr>
          </a:p>
        </p:txBody>
      </p:sp>
      <p:sp>
        <p:nvSpPr>
          <p:cNvPr id="3094" name="Rectangle 54"/>
          <p:cNvSpPr>
            <a:spLocks noChangeArrowheads="1"/>
          </p:cNvSpPr>
          <p:nvPr>
            <p:custDataLst>
              <p:tags r:id="rId16"/>
            </p:custDataLst>
          </p:nvPr>
        </p:nvSpPr>
        <p:spPr bwMode="gray">
          <a:xfrm>
            <a:off x="2701925" y="3827463"/>
            <a:ext cx="5980113" cy="439737"/>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cs typeface="Arial" pitchFamily="34" charset="0"/>
              </a:rPr>
              <a:t>Globally dispersed footprints, blurred corporate </a:t>
            </a:r>
          </a:p>
          <a:p>
            <a:pPr eaLnBrk="1" hangingPunct="1">
              <a:buSzPct val="120000"/>
            </a:pPr>
            <a:r>
              <a:rPr lang="en-US" sz="1400" baseline="0" dirty="0">
                <a:solidFill>
                  <a:srgbClr val="000000"/>
                </a:solidFill>
                <a:latin typeface="Arial" pitchFamily="34" charset="0"/>
                <a:cs typeface="Arial" pitchFamily="34" charset="0"/>
              </a:rPr>
              <a:t>boundaries and decoupled value chains</a:t>
            </a:r>
          </a:p>
        </p:txBody>
      </p:sp>
      <p:sp>
        <p:nvSpPr>
          <p:cNvPr id="3095" name="Oval 11"/>
          <p:cNvSpPr>
            <a:spLocks noChangeArrowheads="1"/>
          </p:cNvSpPr>
          <p:nvPr>
            <p:custDataLst>
              <p:tags r:id="rId17"/>
            </p:custDataLst>
          </p:nvPr>
        </p:nvSpPr>
        <p:spPr bwMode="gray">
          <a:xfrm>
            <a:off x="2230438" y="3940175"/>
            <a:ext cx="303212" cy="300037"/>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baseline="0" dirty="0" smtClean="0">
                <a:solidFill>
                  <a:srgbClr val="FFFFFF"/>
                </a:solidFill>
                <a:latin typeface="Arial" pitchFamily="34" charset="0"/>
                <a:cs typeface="Arial" pitchFamily="34" charset="0"/>
              </a:rPr>
              <a:t>5</a:t>
            </a:r>
            <a:endParaRPr lang="en-US" sz="1600" baseline="0" dirty="0">
              <a:solidFill>
                <a:srgbClr val="FFFFFF"/>
              </a:solidFill>
              <a:latin typeface="Arial" pitchFamily="34" charset="0"/>
              <a:cs typeface="Arial" pitchFamily="34" charset="0"/>
            </a:endParaRPr>
          </a:p>
        </p:txBody>
      </p:sp>
      <p:sp>
        <p:nvSpPr>
          <p:cNvPr id="3096" name="Rectangle 58"/>
          <p:cNvSpPr>
            <a:spLocks noChangeArrowheads="1"/>
          </p:cNvSpPr>
          <p:nvPr>
            <p:custDataLst>
              <p:tags r:id="rId18"/>
            </p:custDataLst>
          </p:nvPr>
        </p:nvSpPr>
        <p:spPr bwMode="gray">
          <a:xfrm>
            <a:off x="2701925" y="4619625"/>
            <a:ext cx="5980113" cy="219075"/>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cs typeface="Arial" pitchFamily="34" charset="0"/>
              </a:rPr>
              <a:t>Customer intimacy, geo political diversity</a:t>
            </a:r>
          </a:p>
        </p:txBody>
      </p:sp>
      <p:sp>
        <p:nvSpPr>
          <p:cNvPr id="3097" name="Oval 11"/>
          <p:cNvSpPr>
            <a:spLocks noChangeArrowheads="1"/>
          </p:cNvSpPr>
          <p:nvPr>
            <p:custDataLst>
              <p:tags r:id="rId19"/>
            </p:custDataLst>
          </p:nvPr>
        </p:nvSpPr>
        <p:spPr bwMode="gray">
          <a:xfrm>
            <a:off x="2230438" y="4578350"/>
            <a:ext cx="303212" cy="300037"/>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baseline="0" dirty="0" smtClean="0">
                <a:solidFill>
                  <a:srgbClr val="FFFFFF"/>
                </a:solidFill>
                <a:latin typeface="Arial" pitchFamily="34" charset="0"/>
                <a:cs typeface="Arial" pitchFamily="34" charset="0"/>
              </a:rPr>
              <a:t>6</a:t>
            </a:r>
            <a:endParaRPr lang="en-US" sz="1600" baseline="0" dirty="0">
              <a:solidFill>
                <a:srgbClr val="FFFFFF"/>
              </a:solidFill>
              <a:latin typeface="Arial" pitchFamily="34" charset="0"/>
              <a:cs typeface="Arial" pitchFamily="34" charset="0"/>
            </a:endParaRPr>
          </a:p>
        </p:txBody>
      </p:sp>
      <p:sp>
        <p:nvSpPr>
          <p:cNvPr id="3098" name="Rectangle 27"/>
          <p:cNvSpPr>
            <a:spLocks noChangeArrowheads="1"/>
          </p:cNvSpPr>
          <p:nvPr>
            <p:custDataLst>
              <p:tags r:id="rId20"/>
            </p:custDataLst>
          </p:nvPr>
        </p:nvSpPr>
        <p:spPr bwMode="gray">
          <a:xfrm>
            <a:off x="107950" y="5129212"/>
            <a:ext cx="9036050" cy="1312863"/>
          </a:xfrm>
          <a:prstGeom prst="rect">
            <a:avLst/>
          </a:prstGeom>
          <a:solidFill>
            <a:schemeClr val="bg1"/>
          </a:solidFill>
          <a:ln w="19050" algn="ctr">
            <a:solidFill>
              <a:schemeClr val="accent1">
                <a:lumMod val="20000"/>
                <a:lumOff val="80000"/>
              </a:schemeClr>
            </a:solid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sp>
        <p:nvSpPr>
          <p:cNvPr id="3099" name="Rectangle 50"/>
          <p:cNvSpPr>
            <a:spLocks noChangeArrowheads="1"/>
          </p:cNvSpPr>
          <p:nvPr>
            <p:custDataLst>
              <p:tags r:id="rId21"/>
            </p:custDataLst>
          </p:nvPr>
        </p:nvSpPr>
        <p:spPr bwMode="gray">
          <a:xfrm>
            <a:off x="107950" y="5129212"/>
            <a:ext cx="2079625" cy="1312863"/>
          </a:xfrm>
          <a:prstGeom prst="rect">
            <a:avLst/>
          </a:prstGeom>
          <a:solidFill>
            <a:schemeClr val="accent1">
              <a:lumMod val="20000"/>
              <a:lumOff val="80000"/>
            </a:schemeClr>
          </a:solidFill>
          <a:ln w="9525">
            <a:noFill/>
            <a:miter lim="800000"/>
            <a:headEnd/>
            <a:tailEnd/>
          </a:ln>
        </p:spPr>
        <p:txBody>
          <a:bodyPr lIns="72002" tIns="72002" rIns="72002" bIns="72002" anchor="ctr"/>
          <a:lstStyle/>
          <a:p>
            <a:pPr defTabSz="885825" eaLnBrk="1" hangingPunct="1">
              <a:buSzPct val="120000"/>
            </a:pPr>
            <a:r>
              <a:rPr lang="en-US" sz="1500" b="1" baseline="0" dirty="0">
                <a:solidFill>
                  <a:srgbClr val="000000"/>
                </a:solidFill>
                <a:latin typeface="Arial" pitchFamily="34" charset="0"/>
                <a:cs typeface="Arial" pitchFamily="34" charset="0"/>
              </a:rPr>
              <a:t>Service delivery around new tech</a:t>
            </a:r>
          </a:p>
        </p:txBody>
      </p:sp>
      <p:sp>
        <p:nvSpPr>
          <p:cNvPr id="3100" name="Rectangle 54"/>
          <p:cNvSpPr>
            <a:spLocks noChangeArrowheads="1"/>
          </p:cNvSpPr>
          <p:nvPr>
            <p:custDataLst>
              <p:tags r:id="rId22"/>
            </p:custDataLst>
          </p:nvPr>
        </p:nvSpPr>
        <p:spPr bwMode="gray">
          <a:xfrm>
            <a:off x="2690813" y="5905500"/>
            <a:ext cx="5980112" cy="438150"/>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cs typeface="Arial" pitchFamily="34" charset="0"/>
              </a:rPr>
              <a:t>Develop applications around cloud and </a:t>
            </a:r>
          </a:p>
          <a:p>
            <a:pPr eaLnBrk="1" hangingPunct="1">
              <a:buSzPct val="120000"/>
            </a:pPr>
            <a:r>
              <a:rPr lang="en-US" sz="1400" baseline="0" dirty="0">
                <a:solidFill>
                  <a:srgbClr val="000000"/>
                </a:solidFill>
                <a:latin typeface="Arial" pitchFamily="34" charset="0"/>
                <a:cs typeface="Arial" pitchFamily="34" charset="0"/>
              </a:rPr>
              <a:t>platform based solutions</a:t>
            </a:r>
          </a:p>
        </p:txBody>
      </p:sp>
      <p:sp>
        <p:nvSpPr>
          <p:cNvPr id="3101" name="Oval 11"/>
          <p:cNvSpPr>
            <a:spLocks noChangeArrowheads="1"/>
          </p:cNvSpPr>
          <p:nvPr>
            <p:custDataLst>
              <p:tags r:id="rId23"/>
            </p:custDataLst>
          </p:nvPr>
        </p:nvSpPr>
        <p:spPr bwMode="gray">
          <a:xfrm>
            <a:off x="2219325" y="5349875"/>
            <a:ext cx="303213" cy="300037"/>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baseline="0" dirty="0" smtClean="0">
                <a:solidFill>
                  <a:srgbClr val="FFFFFF"/>
                </a:solidFill>
                <a:latin typeface="Arial" pitchFamily="34" charset="0"/>
                <a:cs typeface="Arial" pitchFamily="34" charset="0"/>
              </a:rPr>
              <a:t>7</a:t>
            </a:r>
            <a:endParaRPr lang="en-US" sz="1600" baseline="0" dirty="0">
              <a:solidFill>
                <a:srgbClr val="FFFFFF"/>
              </a:solidFill>
              <a:latin typeface="Arial" pitchFamily="34" charset="0"/>
              <a:cs typeface="Arial" pitchFamily="34" charset="0"/>
            </a:endParaRPr>
          </a:p>
        </p:txBody>
      </p:sp>
      <p:sp>
        <p:nvSpPr>
          <p:cNvPr id="3102" name="Oval 11"/>
          <p:cNvSpPr>
            <a:spLocks noChangeArrowheads="1"/>
          </p:cNvSpPr>
          <p:nvPr>
            <p:custDataLst>
              <p:tags r:id="rId24"/>
            </p:custDataLst>
          </p:nvPr>
        </p:nvSpPr>
        <p:spPr bwMode="gray">
          <a:xfrm>
            <a:off x="2219325" y="5988050"/>
            <a:ext cx="303213" cy="300037"/>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baseline="0" dirty="0" smtClean="0">
                <a:solidFill>
                  <a:srgbClr val="FFFFFF"/>
                </a:solidFill>
                <a:latin typeface="Arial" pitchFamily="34" charset="0"/>
                <a:cs typeface="Arial" pitchFamily="34" charset="0"/>
              </a:rPr>
              <a:t>8</a:t>
            </a:r>
            <a:endParaRPr lang="en-US" sz="1600" baseline="0" dirty="0">
              <a:solidFill>
                <a:srgbClr val="FFFFFF"/>
              </a:solidFill>
              <a:latin typeface="Arial" pitchFamily="34" charset="0"/>
              <a:cs typeface="Arial" pitchFamily="34" charset="0"/>
            </a:endParaRPr>
          </a:p>
        </p:txBody>
      </p:sp>
      <p:sp>
        <p:nvSpPr>
          <p:cNvPr id="3103" name="Rectangle 41"/>
          <p:cNvSpPr>
            <a:spLocks noChangeArrowheads="1"/>
          </p:cNvSpPr>
          <p:nvPr>
            <p:custDataLst>
              <p:tags r:id="rId25"/>
            </p:custDataLst>
          </p:nvPr>
        </p:nvSpPr>
        <p:spPr bwMode="gray">
          <a:xfrm>
            <a:off x="107950" y="5087937"/>
            <a:ext cx="9036050" cy="57150"/>
          </a:xfrm>
          <a:prstGeom prst="rect">
            <a:avLst/>
          </a:prstGeom>
          <a:gradFill rotWithShape="1">
            <a:gsLst>
              <a:gs pos="0">
                <a:srgbClr val="5F5F5F"/>
              </a:gs>
              <a:gs pos="100000">
                <a:schemeClr val="bg1"/>
              </a:gs>
            </a:gsLst>
            <a:lin ang="5400000" scaled="1"/>
          </a:gradFill>
          <a:ln w="9525" algn="ctr">
            <a:no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graphicFrame>
        <p:nvGraphicFramePr>
          <p:cNvPr id="3074" name="Chart 35"/>
          <p:cNvGraphicFramePr>
            <a:graphicFrameLocks/>
          </p:cNvGraphicFramePr>
          <p:nvPr>
            <p:extLst>
              <p:ext uri="{D42A27DB-BD31-4B8C-83A1-F6EECF244321}">
                <p14:modId xmlns:p14="http://schemas.microsoft.com/office/powerpoint/2010/main" xmlns="" val="1010691654"/>
              </p:ext>
            </p:extLst>
          </p:nvPr>
        </p:nvGraphicFramePr>
        <p:xfrm>
          <a:off x="6800850" y="1200150"/>
          <a:ext cx="2343150" cy="1085850"/>
        </p:xfrm>
        <a:graphic>
          <a:graphicData uri="http://schemas.openxmlformats.org/presentationml/2006/ole">
            <p:oleObj spid="_x0000_s20034" r:id="rId32" imgW="2341067" imgH="1085182" progId="Excel.Sheet.8">
              <p:embed/>
            </p:oleObj>
          </a:graphicData>
        </a:graphic>
      </p:graphicFrame>
      <p:graphicFrame>
        <p:nvGraphicFramePr>
          <p:cNvPr id="3075" name="Chart 37"/>
          <p:cNvGraphicFramePr>
            <a:graphicFrameLocks/>
          </p:cNvGraphicFramePr>
          <p:nvPr>
            <p:extLst>
              <p:ext uri="{D42A27DB-BD31-4B8C-83A1-F6EECF244321}">
                <p14:modId xmlns:p14="http://schemas.microsoft.com/office/powerpoint/2010/main" xmlns="" val="2028750368"/>
              </p:ext>
            </p:extLst>
          </p:nvPr>
        </p:nvGraphicFramePr>
        <p:xfrm>
          <a:off x="6800850" y="2343150"/>
          <a:ext cx="2343150" cy="1295400"/>
        </p:xfrm>
        <a:graphic>
          <a:graphicData uri="http://schemas.openxmlformats.org/presentationml/2006/ole">
            <p:oleObj spid="_x0000_s20035" r:id="rId33" imgW="2341067" imgH="1292464" progId="Excel.Sheet.8">
              <p:embed/>
            </p:oleObj>
          </a:graphicData>
        </a:graphic>
      </p:graphicFrame>
      <p:sp>
        <p:nvSpPr>
          <p:cNvPr id="3104" name="TextBox 38"/>
          <p:cNvSpPr txBox="1">
            <a:spLocks noChangeArrowheads="1"/>
          </p:cNvSpPr>
          <p:nvPr/>
        </p:nvSpPr>
        <p:spPr bwMode="auto">
          <a:xfrm>
            <a:off x="6731000" y="2343150"/>
            <a:ext cx="2484438" cy="469900"/>
          </a:xfrm>
          <a:prstGeom prst="rect">
            <a:avLst/>
          </a:prstGeom>
          <a:noFill/>
          <a:ln w="9525">
            <a:noFill/>
            <a:miter lim="800000"/>
            <a:headEnd/>
            <a:tailEnd/>
          </a:ln>
        </p:spPr>
        <p:txBody>
          <a:bodyPr lIns="91430" tIns="45716" rIns="91430" bIns="45716">
            <a:spAutoFit/>
          </a:bodyPr>
          <a:lstStyle/>
          <a:p>
            <a:pPr eaLnBrk="1" hangingPunct="1"/>
            <a:r>
              <a:rPr lang="en-US" sz="1200" b="1" baseline="0" dirty="0">
                <a:solidFill>
                  <a:srgbClr val="000000"/>
                </a:solidFill>
                <a:latin typeface="Arial" pitchFamily="34" charset="0"/>
              </a:rPr>
              <a:t>Patents granted to top 5 Indian IT companies</a:t>
            </a:r>
          </a:p>
        </p:txBody>
      </p:sp>
      <p:sp>
        <p:nvSpPr>
          <p:cNvPr id="3105" name="TextBox 39"/>
          <p:cNvSpPr txBox="1">
            <a:spLocks noChangeArrowheads="1"/>
          </p:cNvSpPr>
          <p:nvPr/>
        </p:nvSpPr>
        <p:spPr bwMode="auto">
          <a:xfrm>
            <a:off x="6659563" y="990600"/>
            <a:ext cx="2555875" cy="280987"/>
          </a:xfrm>
          <a:prstGeom prst="rect">
            <a:avLst/>
          </a:prstGeom>
          <a:noFill/>
          <a:ln w="9525">
            <a:noFill/>
            <a:miter lim="800000"/>
            <a:headEnd/>
            <a:tailEnd/>
          </a:ln>
        </p:spPr>
        <p:txBody>
          <a:bodyPr lIns="91430" tIns="45716" rIns="91430" bIns="45716">
            <a:spAutoFit/>
          </a:bodyPr>
          <a:lstStyle/>
          <a:p>
            <a:pPr eaLnBrk="1" hangingPunct="1"/>
            <a:r>
              <a:rPr lang="en-US" sz="1200" b="1" baseline="0" dirty="0">
                <a:solidFill>
                  <a:srgbClr val="000000"/>
                </a:solidFill>
                <a:latin typeface="Arial" pitchFamily="34" charset="0"/>
              </a:rPr>
              <a:t>Fixed price contract revenues</a:t>
            </a:r>
          </a:p>
        </p:txBody>
      </p:sp>
      <p:sp>
        <p:nvSpPr>
          <p:cNvPr id="3106" name="TextBox 40"/>
          <p:cNvSpPr txBox="1">
            <a:spLocks noChangeArrowheads="1"/>
          </p:cNvSpPr>
          <p:nvPr/>
        </p:nvSpPr>
        <p:spPr bwMode="auto">
          <a:xfrm>
            <a:off x="6786563" y="3659187"/>
            <a:ext cx="2339975" cy="469900"/>
          </a:xfrm>
          <a:prstGeom prst="rect">
            <a:avLst/>
          </a:prstGeom>
          <a:noFill/>
          <a:ln w="9525">
            <a:noFill/>
            <a:miter lim="800000"/>
            <a:headEnd/>
            <a:tailEnd/>
          </a:ln>
        </p:spPr>
        <p:txBody>
          <a:bodyPr lIns="91430" tIns="45716" rIns="91430" bIns="45716">
            <a:spAutoFit/>
          </a:bodyPr>
          <a:lstStyle/>
          <a:p>
            <a:pPr eaLnBrk="1" hangingPunct="1"/>
            <a:r>
              <a:rPr lang="en-US" sz="1200" b="1" baseline="0" dirty="0">
                <a:solidFill>
                  <a:srgbClr val="000000"/>
                </a:solidFill>
                <a:latin typeface="Arial" pitchFamily="34" charset="0"/>
              </a:rPr>
              <a:t>Cross border and domestic M&amp;A deals</a:t>
            </a:r>
          </a:p>
        </p:txBody>
      </p:sp>
      <p:sp>
        <p:nvSpPr>
          <p:cNvPr id="3107" name="Rectangle 54"/>
          <p:cNvSpPr>
            <a:spLocks noChangeArrowheads="1"/>
          </p:cNvSpPr>
          <p:nvPr>
            <p:custDataLst>
              <p:tags r:id="rId26"/>
            </p:custDataLst>
          </p:nvPr>
        </p:nvSpPr>
        <p:spPr bwMode="gray">
          <a:xfrm>
            <a:off x="2700338" y="5364162"/>
            <a:ext cx="5980112" cy="220663"/>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cs typeface="Arial" pitchFamily="34" charset="0"/>
              </a:rPr>
              <a:t>Everything as a service model, platforms</a:t>
            </a:r>
          </a:p>
        </p:txBody>
      </p:sp>
      <p:graphicFrame>
        <p:nvGraphicFramePr>
          <p:cNvPr id="3076" name="Chart 42"/>
          <p:cNvGraphicFramePr>
            <a:graphicFrameLocks/>
          </p:cNvGraphicFramePr>
          <p:nvPr>
            <p:extLst>
              <p:ext uri="{D42A27DB-BD31-4B8C-83A1-F6EECF244321}">
                <p14:modId xmlns:p14="http://schemas.microsoft.com/office/powerpoint/2010/main" xmlns="" val="1374371522"/>
              </p:ext>
            </p:extLst>
          </p:nvPr>
        </p:nvGraphicFramePr>
        <p:xfrm>
          <a:off x="6800850" y="5232400"/>
          <a:ext cx="2343150" cy="1295400"/>
        </p:xfrm>
        <a:graphic>
          <a:graphicData uri="http://schemas.openxmlformats.org/presentationml/2006/ole">
            <p:oleObj spid="_x0000_s20036" r:id="rId34" imgW="2341067" imgH="1292464" progId="Excel.Sheet.8">
              <p:embed/>
            </p:oleObj>
          </a:graphicData>
        </a:graphic>
      </p:graphicFrame>
      <p:sp>
        <p:nvSpPr>
          <p:cNvPr id="3108" name="TextBox 43"/>
          <p:cNvSpPr txBox="1">
            <a:spLocks noChangeArrowheads="1"/>
          </p:cNvSpPr>
          <p:nvPr/>
        </p:nvSpPr>
        <p:spPr bwMode="auto">
          <a:xfrm>
            <a:off x="6786563" y="5129212"/>
            <a:ext cx="2411412" cy="469900"/>
          </a:xfrm>
          <a:prstGeom prst="rect">
            <a:avLst/>
          </a:prstGeom>
          <a:noFill/>
          <a:ln w="9525">
            <a:noFill/>
            <a:miter lim="800000"/>
            <a:headEnd/>
            <a:tailEnd/>
          </a:ln>
        </p:spPr>
        <p:txBody>
          <a:bodyPr lIns="91430" tIns="45716" rIns="91430" bIns="45716">
            <a:spAutoFit/>
          </a:bodyPr>
          <a:lstStyle/>
          <a:p>
            <a:pPr eaLnBrk="1" hangingPunct="1"/>
            <a:r>
              <a:rPr lang="en-US" sz="1200" b="1" baseline="0" dirty="0">
                <a:solidFill>
                  <a:srgbClr val="000000"/>
                </a:solidFill>
                <a:latin typeface="Arial" pitchFamily="34" charset="0"/>
              </a:rPr>
              <a:t>Leading Indian companies offering cloud solutions</a:t>
            </a:r>
          </a:p>
        </p:txBody>
      </p:sp>
      <p:graphicFrame>
        <p:nvGraphicFramePr>
          <p:cNvPr id="3077" name="Chart 44"/>
          <p:cNvGraphicFramePr>
            <a:graphicFrameLocks/>
          </p:cNvGraphicFramePr>
          <p:nvPr>
            <p:extLst>
              <p:ext uri="{D42A27DB-BD31-4B8C-83A1-F6EECF244321}">
                <p14:modId xmlns:p14="http://schemas.microsoft.com/office/powerpoint/2010/main" xmlns="" val="1565961566"/>
              </p:ext>
            </p:extLst>
          </p:nvPr>
        </p:nvGraphicFramePr>
        <p:xfrm>
          <a:off x="6802438" y="3846512"/>
          <a:ext cx="2343150" cy="1228725"/>
        </p:xfrm>
        <a:graphic>
          <a:graphicData uri="http://schemas.openxmlformats.org/presentationml/2006/ole">
            <p:oleObj spid="_x0000_s20037" r:id="rId35" imgW="2341067" imgH="1231499" progId="Excel.Sheet.8">
              <p:embed/>
            </p:oleObj>
          </a:graphicData>
        </a:graphic>
      </p:graphicFrame>
      <p:sp>
        <p:nvSpPr>
          <p:cNvPr id="3118" name="Rectangle 41"/>
          <p:cNvSpPr>
            <a:spLocks noChangeArrowheads="1"/>
          </p:cNvSpPr>
          <p:nvPr>
            <p:custDataLst>
              <p:tags r:id="rId27"/>
            </p:custDataLst>
          </p:nvPr>
        </p:nvSpPr>
        <p:spPr bwMode="gray">
          <a:xfrm>
            <a:off x="107950" y="4986337"/>
            <a:ext cx="9036050" cy="128588"/>
          </a:xfrm>
          <a:prstGeom prst="rect">
            <a:avLst/>
          </a:prstGeom>
          <a:gradFill rotWithShape="1">
            <a:gsLst>
              <a:gs pos="0">
                <a:srgbClr val="5F5F5F"/>
              </a:gs>
              <a:gs pos="100000">
                <a:schemeClr val="bg1"/>
              </a:gs>
            </a:gsLst>
            <a:lin ang="5400000" scaled="1"/>
          </a:gradFill>
          <a:ln w="9525" algn="ctr">
            <a:solidFill>
              <a:srgbClr val="00B0F0"/>
            </a:solid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sp>
        <p:nvSpPr>
          <p:cNvPr id="3119" name="Rectangle 41"/>
          <p:cNvSpPr>
            <a:spLocks noChangeArrowheads="1"/>
          </p:cNvSpPr>
          <p:nvPr>
            <p:custDataLst>
              <p:tags r:id="rId28"/>
            </p:custDataLst>
          </p:nvPr>
        </p:nvSpPr>
        <p:spPr bwMode="gray">
          <a:xfrm>
            <a:off x="119063" y="3557587"/>
            <a:ext cx="9024937" cy="144463"/>
          </a:xfrm>
          <a:prstGeom prst="rect">
            <a:avLst/>
          </a:prstGeom>
          <a:gradFill rotWithShape="1">
            <a:gsLst>
              <a:gs pos="0">
                <a:srgbClr val="5F5F5F"/>
              </a:gs>
              <a:gs pos="100000">
                <a:schemeClr val="bg1"/>
              </a:gs>
            </a:gsLst>
            <a:lin ang="5400000" scaled="1"/>
          </a:gradFill>
          <a:ln w="9525" algn="ctr">
            <a:no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sp>
        <p:nvSpPr>
          <p:cNvPr id="3120" name="Rectangle 41"/>
          <p:cNvSpPr>
            <a:spLocks noChangeArrowheads="1"/>
          </p:cNvSpPr>
          <p:nvPr>
            <p:custDataLst>
              <p:tags r:id="rId29"/>
            </p:custDataLst>
          </p:nvPr>
        </p:nvSpPr>
        <p:spPr bwMode="gray">
          <a:xfrm>
            <a:off x="107950" y="2236788"/>
            <a:ext cx="9036050" cy="128587"/>
          </a:xfrm>
          <a:prstGeom prst="rect">
            <a:avLst/>
          </a:prstGeom>
          <a:gradFill rotWithShape="1">
            <a:gsLst>
              <a:gs pos="0">
                <a:srgbClr val="5F5F5F"/>
              </a:gs>
              <a:gs pos="100000">
                <a:schemeClr val="bg1"/>
              </a:gs>
            </a:gsLst>
            <a:lin ang="5400000" scaled="1"/>
          </a:gradFill>
          <a:ln w="9525" algn="ctr">
            <a:solidFill>
              <a:schemeClr val="accent1">
                <a:lumMod val="20000"/>
                <a:lumOff val="80000"/>
              </a:schemeClr>
            </a:solid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sp>
        <p:nvSpPr>
          <p:cNvPr id="2" name="Footer Placeholder 1"/>
          <p:cNvSpPr>
            <a:spLocks noGrp="1"/>
          </p:cNvSpPr>
          <p:nvPr>
            <p:ph type="ftr" sz="quarter" idx="11"/>
          </p:nvPr>
        </p:nvSpPr>
        <p:spPr/>
        <p:txBody>
          <a:bodyPr/>
          <a:lstStyle/>
          <a:p>
            <a:pPr>
              <a:defRPr/>
            </a:pPr>
            <a:r>
              <a:rPr lang="fr-CA" smtClean="0"/>
              <a:t>www.zensar.com  |  2012 © Zensar Technologies</a:t>
            </a:r>
            <a:endParaRPr lang="fr-CA" dirty="0"/>
          </a:p>
        </p:txBody>
      </p:sp>
      <p:sp>
        <p:nvSpPr>
          <p:cNvPr id="3" name="Slide Number Placeholder 2"/>
          <p:cNvSpPr>
            <a:spLocks noGrp="1"/>
          </p:cNvSpPr>
          <p:nvPr>
            <p:ph type="sldNum" sz="quarter" idx="12"/>
          </p:nvPr>
        </p:nvSpPr>
        <p:spPr/>
        <p:txBody>
          <a:bodyPr/>
          <a:lstStyle/>
          <a:p>
            <a:pPr>
              <a:defRPr/>
            </a:pPr>
            <a:fld id="{CF7F5164-74C8-444B-88DE-47F12E9CC1A0}" type="slidenum">
              <a:rPr lang="fr-CA" smtClean="0"/>
              <a:pPr>
                <a:defRPr/>
              </a:pPr>
              <a:t>6</a:t>
            </a:fld>
            <a:endParaRPr lang="fr-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0" y="152400"/>
            <a:ext cx="9144000" cy="1143000"/>
          </a:xfrm>
        </p:spPr>
        <p:txBody>
          <a:bodyPr/>
          <a:lstStyle/>
          <a:p>
            <a:pPr algn="l" eaLnBrk="1" hangingPunct="1"/>
            <a:r>
              <a:rPr lang="en-IN" sz="2400" b="1" noProof="0" dirty="0" smtClean="0">
                <a:solidFill>
                  <a:srgbClr val="000000"/>
                </a:solidFill>
                <a:latin typeface="+mn-lt"/>
              </a:rPr>
              <a:t>Internal re-engineering</a:t>
            </a:r>
          </a:p>
        </p:txBody>
      </p:sp>
      <p:sp>
        <p:nvSpPr>
          <p:cNvPr id="4104" name="Rectangle 25"/>
          <p:cNvSpPr>
            <a:spLocks noChangeArrowheads="1"/>
          </p:cNvSpPr>
          <p:nvPr>
            <p:custDataLst>
              <p:tags r:id="rId2"/>
            </p:custDataLst>
          </p:nvPr>
        </p:nvSpPr>
        <p:spPr bwMode="gray">
          <a:xfrm>
            <a:off x="119063" y="1074737"/>
            <a:ext cx="9024937" cy="1250950"/>
          </a:xfrm>
          <a:prstGeom prst="rect">
            <a:avLst/>
          </a:prstGeom>
          <a:solidFill>
            <a:schemeClr val="bg1"/>
          </a:solidFill>
          <a:ln w="19050" algn="ctr">
            <a:solidFill>
              <a:schemeClr val="accent1">
                <a:lumMod val="20000"/>
                <a:lumOff val="80000"/>
              </a:schemeClr>
            </a:solid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sp>
        <p:nvSpPr>
          <p:cNvPr id="4105" name="Rectangle 26"/>
          <p:cNvSpPr>
            <a:spLocks noChangeArrowheads="1"/>
          </p:cNvSpPr>
          <p:nvPr>
            <p:custDataLst>
              <p:tags r:id="rId3"/>
            </p:custDataLst>
          </p:nvPr>
        </p:nvSpPr>
        <p:spPr bwMode="gray">
          <a:xfrm>
            <a:off x="119063" y="2398712"/>
            <a:ext cx="9024937" cy="1292225"/>
          </a:xfrm>
          <a:prstGeom prst="rect">
            <a:avLst/>
          </a:prstGeom>
          <a:solidFill>
            <a:schemeClr val="bg1"/>
          </a:solidFill>
          <a:ln w="19050" algn="ctr">
            <a:solidFill>
              <a:schemeClr val="accent1">
                <a:lumMod val="20000"/>
                <a:lumOff val="80000"/>
              </a:schemeClr>
            </a:solid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sp>
        <p:nvSpPr>
          <p:cNvPr id="4106" name="Rectangle 27"/>
          <p:cNvSpPr>
            <a:spLocks noChangeArrowheads="1"/>
          </p:cNvSpPr>
          <p:nvPr>
            <p:custDataLst>
              <p:tags r:id="rId4"/>
            </p:custDataLst>
          </p:nvPr>
        </p:nvSpPr>
        <p:spPr bwMode="gray">
          <a:xfrm>
            <a:off x="119063" y="3748087"/>
            <a:ext cx="9024937" cy="1300163"/>
          </a:xfrm>
          <a:prstGeom prst="rect">
            <a:avLst/>
          </a:prstGeom>
          <a:solidFill>
            <a:schemeClr val="bg1"/>
          </a:solidFill>
          <a:ln w="19050" algn="ctr">
            <a:solidFill>
              <a:schemeClr val="accent1">
                <a:lumMod val="20000"/>
                <a:lumOff val="80000"/>
              </a:schemeClr>
            </a:solid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sp>
        <p:nvSpPr>
          <p:cNvPr id="4107" name="Rectangle 9"/>
          <p:cNvSpPr>
            <a:spLocks noChangeArrowheads="1"/>
          </p:cNvSpPr>
          <p:nvPr>
            <p:custDataLst>
              <p:tags r:id="rId5"/>
            </p:custDataLst>
          </p:nvPr>
        </p:nvSpPr>
        <p:spPr bwMode="gray">
          <a:xfrm>
            <a:off x="119063" y="1074737"/>
            <a:ext cx="2079625" cy="1250950"/>
          </a:xfrm>
          <a:prstGeom prst="rect">
            <a:avLst/>
          </a:prstGeom>
          <a:solidFill>
            <a:schemeClr val="accent1">
              <a:lumMod val="20000"/>
              <a:lumOff val="80000"/>
            </a:schemeClr>
          </a:solidFill>
          <a:ln w="9525">
            <a:noFill/>
            <a:miter lim="800000"/>
            <a:headEnd/>
            <a:tailEnd/>
          </a:ln>
        </p:spPr>
        <p:txBody>
          <a:bodyPr lIns="72002" tIns="72002" rIns="72002" bIns="72002" anchor="ctr"/>
          <a:lstStyle/>
          <a:p>
            <a:pPr defTabSz="885825" eaLnBrk="1" hangingPunct="1">
              <a:buSzPct val="120000"/>
            </a:pPr>
            <a:r>
              <a:rPr lang="en-US" sz="1500" b="1" baseline="0" dirty="0">
                <a:solidFill>
                  <a:srgbClr val="000000"/>
                </a:solidFill>
                <a:latin typeface="Arial" pitchFamily="34" charset="0"/>
              </a:rPr>
              <a:t>Customer centricity</a:t>
            </a:r>
          </a:p>
        </p:txBody>
      </p:sp>
      <p:sp>
        <p:nvSpPr>
          <p:cNvPr id="4108" name="Rectangle 40"/>
          <p:cNvSpPr>
            <a:spLocks noChangeArrowheads="1"/>
          </p:cNvSpPr>
          <p:nvPr>
            <p:custDataLst>
              <p:tags r:id="rId6"/>
            </p:custDataLst>
          </p:nvPr>
        </p:nvSpPr>
        <p:spPr bwMode="gray">
          <a:xfrm>
            <a:off x="119063" y="2398712"/>
            <a:ext cx="2079625" cy="1247775"/>
          </a:xfrm>
          <a:prstGeom prst="rect">
            <a:avLst/>
          </a:prstGeom>
          <a:solidFill>
            <a:schemeClr val="accent1">
              <a:lumMod val="20000"/>
              <a:lumOff val="80000"/>
            </a:schemeClr>
          </a:solidFill>
          <a:ln w="9525">
            <a:noFill/>
            <a:miter lim="800000"/>
            <a:headEnd/>
            <a:tailEnd/>
          </a:ln>
        </p:spPr>
        <p:txBody>
          <a:bodyPr lIns="72002" tIns="72002" rIns="72002" bIns="72002" anchor="ctr"/>
          <a:lstStyle/>
          <a:p>
            <a:pPr defTabSz="885825" eaLnBrk="1" hangingPunct="1">
              <a:buSzPct val="120000"/>
            </a:pPr>
            <a:r>
              <a:rPr lang="en-US" sz="1500" b="1" baseline="0" dirty="0">
                <a:solidFill>
                  <a:srgbClr val="000000"/>
                </a:solidFill>
                <a:latin typeface="Arial" pitchFamily="34" charset="0"/>
              </a:rPr>
              <a:t>Push towards non-linear growth</a:t>
            </a:r>
          </a:p>
        </p:txBody>
      </p:sp>
      <p:sp>
        <p:nvSpPr>
          <p:cNvPr id="4109" name="Rectangle 50"/>
          <p:cNvSpPr>
            <a:spLocks noChangeArrowheads="1"/>
          </p:cNvSpPr>
          <p:nvPr>
            <p:custDataLst>
              <p:tags r:id="rId7"/>
            </p:custDataLst>
          </p:nvPr>
        </p:nvSpPr>
        <p:spPr bwMode="gray">
          <a:xfrm>
            <a:off x="119063" y="3748087"/>
            <a:ext cx="2079625" cy="1300163"/>
          </a:xfrm>
          <a:prstGeom prst="rect">
            <a:avLst/>
          </a:prstGeom>
          <a:solidFill>
            <a:schemeClr val="accent1">
              <a:lumMod val="20000"/>
              <a:lumOff val="80000"/>
            </a:schemeClr>
          </a:solidFill>
          <a:ln w="9525">
            <a:noFill/>
            <a:miter lim="800000"/>
            <a:headEnd/>
            <a:tailEnd/>
          </a:ln>
        </p:spPr>
        <p:txBody>
          <a:bodyPr lIns="72002" tIns="72002" rIns="72002" bIns="72002" anchor="ctr"/>
          <a:lstStyle/>
          <a:p>
            <a:pPr defTabSz="885825" eaLnBrk="1" hangingPunct="1">
              <a:buSzPct val="120000"/>
            </a:pPr>
            <a:r>
              <a:rPr lang="en-US" sz="1500" b="1" baseline="0" dirty="0">
                <a:solidFill>
                  <a:srgbClr val="000000"/>
                </a:solidFill>
                <a:latin typeface="Arial" pitchFamily="34" charset="0"/>
              </a:rPr>
              <a:t>Talent re-engineering</a:t>
            </a:r>
          </a:p>
        </p:txBody>
      </p:sp>
      <p:sp>
        <p:nvSpPr>
          <p:cNvPr id="4110" name="Rectangle 38"/>
          <p:cNvSpPr>
            <a:spLocks noChangeArrowheads="1"/>
          </p:cNvSpPr>
          <p:nvPr>
            <p:custDataLst>
              <p:tags r:id="rId8"/>
            </p:custDataLst>
          </p:nvPr>
        </p:nvSpPr>
        <p:spPr bwMode="gray">
          <a:xfrm>
            <a:off x="2701925" y="1762125"/>
            <a:ext cx="3870325" cy="430212"/>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rPr>
              <a:t>Enhance client relations from vendor to </a:t>
            </a:r>
          </a:p>
          <a:p>
            <a:pPr eaLnBrk="1" hangingPunct="1">
              <a:buSzPct val="120000"/>
            </a:pPr>
            <a:r>
              <a:rPr lang="en-US" sz="1400" baseline="0" dirty="0">
                <a:solidFill>
                  <a:srgbClr val="000000"/>
                </a:solidFill>
                <a:latin typeface="Arial" pitchFamily="34" charset="0"/>
              </a:rPr>
              <a:t>partnerships, augment sales teams</a:t>
            </a:r>
          </a:p>
        </p:txBody>
      </p:sp>
      <p:sp>
        <p:nvSpPr>
          <p:cNvPr id="4111" name="Rectangle 44"/>
          <p:cNvSpPr>
            <a:spLocks noChangeArrowheads="1"/>
          </p:cNvSpPr>
          <p:nvPr>
            <p:custDataLst>
              <p:tags r:id="rId9"/>
            </p:custDataLst>
          </p:nvPr>
        </p:nvSpPr>
        <p:spPr bwMode="gray">
          <a:xfrm>
            <a:off x="2701925" y="2547937"/>
            <a:ext cx="5980113" cy="220663"/>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rPr>
              <a:t>Development of IP, investment in labs</a:t>
            </a:r>
          </a:p>
        </p:txBody>
      </p:sp>
      <p:sp>
        <p:nvSpPr>
          <p:cNvPr id="4112" name="Rectangle 48"/>
          <p:cNvSpPr>
            <a:spLocks noChangeArrowheads="1"/>
          </p:cNvSpPr>
          <p:nvPr>
            <p:custDataLst>
              <p:tags r:id="rId10"/>
            </p:custDataLst>
          </p:nvPr>
        </p:nvSpPr>
        <p:spPr bwMode="gray">
          <a:xfrm>
            <a:off x="2701925" y="3119437"/>
            <a:ext cx="5980113" cy="220663"/>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rPr>
              <a:t>Alliances and partnerships, M&amp;A</a:t>
            </a:r>
          </a:p>
        </p:txBody>
      </p:sp>
      <p:sp>
        <p:nvSpPr>
          <p:cNvPr id="4113" name="Rectangle 54"/>
          <p:cNvSpPr>
            <a:spLocks noChangeArrowheads="1"/>
          </p:cNvSpPr>
          <p:nvPr>
            <p:custDataLst>
              <p:tags r:id="rId11"/>
            </p:custDataLst>
          </p:nvPr>
        </p:nvSpPr>
        <p:spPr bwMode="gray">
          <a:xfrm>
            <a:off x="2701925" y="3971925"/>
            <a:ext cx="5980113" cy="219075"/>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rPr>
              <a:t>Sustained investments in training</a:t>
            </a:r>
          </a:p>
        </p:txBody>
      </p:sp>
      <p:sp>
        <p:nvSpPr>
          <p:cNvPr id="4114" name="Rectangle 58"/>
          <p:cNvSpPr>
            <a:spLocks noChangeArrowheads="1"/>
          </p:cNvSpPr>
          <p:nvPr>
            <p:custDataLst>
              <p:tags r:id="rId12"/>
            </p:custDataLst>
          </p:nvPr>
        </p:nvSpPr>
        <p:spPr bwMode="gray">
          <a:xfrm>
            <a:off x="2701925" y="4614862"/>
            <a:ext cx="5980113" cy="219075"/>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rPr>
              <a:t>Leveraging alternative talent streams</a:t>
            </a:r>
          </a:p>
        </p:txBody>
      </p:sp>
      <p:sp>
        <p:nvSpPr>
          <p:cNvPr id="4115" name="Rectangle 41"/>
          <p:cNvSpPr>
            <a:spLocks noChangeArrowheads="1"/>
          </p:cNvSpPr>
          <p:nvPr>
            <p:custDataLst>
              <p:tags r:id="rId13"/>
            </p:custDataLst>
          </p:nvPr>
        </p:nvSpPr>
        <p:spPr bwMode="gray">
          <a:xfrm>
            <a:off x="107950" y="2341562"/>
            <a:ext cx="9036050" cy="128588"/>
          </a:xfrm>
          <a:prstGeom prst="rect">
            <a:avLst/>
          </a:prstGeom>
          <a:gradFill rotWithShape="1">
            <a:gsLst>
              <a:gs pos="0">
                <a:srgbClr val="5F5F5F"/>
              </a:gs>
              <a:gs pos="100000">
                <a:schemeClr val="bg1"/>
              </a:gs>
            </a:gsLst>
            <a:lin ang="5400000" scaled="1"/>
          </a:gradFill>
          <a:ln w="9525" algn="ctr">
            <a:no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sp>
        <p:nvSpPr>
          <p:cNvPr id="4116" name="Rectangle 27"/>
          <p:cNvSpPr>
            <a:spLocks noChangeArrowheads="1"/>
          </p:cNvSpPr>
          <p:nvPr>
            <p:custDataLst>
              <p:tags r:id="rId14"/>
            </p:custDataLst>
          </p:nvPr>
        </p:nvSpPr>
        <p:spPr bwMode="gray">
          <a:xfrm>
            <a:off x="107950" y="5187950"/>
            <a:ext cx="9036050" cy="1289050"/>
          </a:xfrm>
          <a:prstGeom prst="rect">
            <a:avLst/>
          </a:prstGeom>
          <a:solidFill>
            <a:schemeClr val="bg1"/>
          </a:solidFill>
          <a:ln w="19050" algn="ctr">
            <a:solidFill>
              <a:schemeClr val="accent1">
                <a:lumMod val="20000"/>
                <a:lumOff val="80000"/>
              </a:schemeClr>
            </a:solid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sp>
        <p:nvSpPr>
          <p:cNvPr id="4117" name="Rectangle 50"/>
          <p:cNvSpPr>
            <a:spLocks noChangeArrowheads="1"/>
          </p:cNvSpPr>
          <p:nvPr>
            <p:custDataLst>
              <p:tags r:id="rId15"/>
            </p:custDataLst>
          </p:nvPr>
        </p:nvSpPr>
        <p:spPr bwMode="gray">
          <a:xfrm>
            <a:off x="107950" y="5187950"/>
            <a:ext cx="2079625" cy="1289050"/>
          </a:xfrm>
          <a:prstGeom prst="rect">
            <a:avLst/>
          </a:prstGeom>
          <a:solidFill>
            <a:schemeClr val="accent1">
              <a:lumMod val="20000"/>
              <a:lumOff val="80000"/>
            </a:schemeClr>
          </a:solidFill>
          <a:ln w="9525">
            <a:noFill/>
            <a:miter lim="800000"/>
            <a:headEnd/>
            <a:tailEnd/>
          </a:ln>
        </p:spPr>
        <p:txBody>
          <a:bodyPr lIns="72002" tIns="72002" rIns="72002" bIns="72002" anchor="ctr"/>
          <a:lstStyle/>
          <a:p>
            <a:pPr defTabSz="885825" eaLnBrk="1" hangingPunct="1">
              <a:buSzPct val="120000"/>
            </a:pPr>
            <a:r>
              <a:rPr lang="en-US" sz="1500" b="1" baseline="0" dirty="0">
                <a:solidFill>
                  <a:srgbClr val="000000"/>
                </a:solidFill>
                <a:latin typeface="Arial" pitchFamily="34" charset="0"/>
              </a:rPr>
              <a:t>Continued operational excellence</a:t>
            </a:r>
          </a:p>
        </p:txBody>
      </p:sp>
      <p:sp>
        <p:nvSpPr>
          <p:cNvPr id="4118" name="Rectangle 54"/>
          <p:cNvSpPr>
            <a:spLocks noChangeArrowheads="1"/>
          </p:cNvSpPr>
          <p:nvPr>
            <p:custDataLst>
              <p:tags r:id="rId16"/>
            </p:custDataLst>
          </p:nvPr>
        </p:nvSpPr>
        <p:spPr bwMode="gray">
          <a:xfrm>
            <a:off x="2690813" y="5334000"/>
            <a:ext cx="5980112" cy="438150"/>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rPr>
              <a:t>Reduction in expenses even as</a:t>
            </a:r>
          </a:p>
          <a:p>
            <a:pPr eaLnBrk="1" hangingPunct="1">
              <a:buSzPct val="120000"/>
            </a:pPr>
            <a:r>
              <a:rPr lang="en-US" sz="1400" baseline="0" dirty="0">
                <a:solidFill>
                  <a:srgbClr val="000000"/>
                </a:solidFill>
                <a:latin typeface="Arial" pitchFamily="34" charset="0"/>
              </a:rPr>
              <a:t> business development increases</a:t>
            </a:r>
          </a:p>
        </p:txBody>
      </p:sp>
      <p:sp>
        <p:nvSpPr>
          <p:cNvPr id="4119" name="Rectangle 58"/>
          <p:cNvSpPr>
            <a:spLocks noChangeArrowheads="1"/>
          </p:cNvSpPr>
          <p:nvPr>
            <p:custDataLst>
              <p:tags r:id="rId17"/>
            </p:custDataLst>
          </p:nvPr>
        </p:nvSpPr>
        <p:spPr bwMode="gray">
          <a:xfrm>
            <a:off x="2690813" y="5976937"/>
            <a:ext cx="5980112" cy="438150"/>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dirty="0">
                <a:solidFill>
                  <a:srgbClr val="000000"/>
                </a:solidFill>
                <a:latin typeface="Arial" pitchFamily="34" charset="0"/>
              </a:rPr>
              <a:t>Increase fresher hiring, expansion to </a:t>
            </a:r>
          </a:p>
          <a:p>
            <a:pPr eaLnBrk="1" hangingPunct="1">
              <a:buSzPct val="120000"/>
            </a:pPr>
            <a:r>
              <a:rPr lang="en-US" sz="1400" baseline="0" dirty="0">
                <a:solidFill>
                  <a:srgbClr val="000000"/>
                </a:solidFill>
                <a:latin typeface="Arial" pitchFamily="34" charset="0"/>
              </a:rPr>
              <a:t>Tier II/III locations</a:t>
            </a:r>
          </a:p>
        </p:txBody>
      </p:sp>
      <p:sp>
        <p:nvSpPr>
          <p:cNvPr id="4120" name="Rectangle 41"/>
          <p:cNvSpPr>
            <a:spLocks noChangeArrowheads="1"/>
          </p:cNvSpPr>
          <p:nvPr>
            <p:custDataLst>
              <p:tags r:id="rId18"/>
            </p:custDataLst>
          </p:nvPr>
        </p:nvSpPr>
        <p:spPr bwMode="gray">
          <a:xfrm>
            <a:off x="107950" y="5048250"/>
            <a:ext cx="9036050" cy="128587"/>
          </a:xfrm>
          <a:prstGeom prst="rect">
            <a:avLst/>
          </a:prstGeom>
          <a:gradFill rotWithShape="1">
            <a:gsLst>
              <a:gs pos="0">
                <a:srgbClr val="5F5F5F"/>
              </a:gs>
              <a:gs pos="100000">
                <a:schemeClr val="bg1"/>
              </a:gs>
            </a:gsLst>
            <a:lin ang="5400000" scaled="1"/>
          </a:gradFill>
          <a:ln w="9525" algn="ctr">
            <a:noFill/>
            <a:miter lim="800000"/>
            <a:headEnd/>
            <a:tailEnd/>
          </a:ln>
        </p:spPr>
        <p:txBody>
          <a:bodyPr wrap="none" lIns="91430" tIns="45716" rIns="91430" bIns="45716" anchor="ctr"/>
          <a:lstStyle/>
          <a:p>
            <a:pPr eaLnBrk="1" hangingPunct="1"/>
            <a:endParaRPr lang="en-US" sz="1800" baseline="0" dirty="0">
              <a:solidFill>
                <a:srgbClr val="4C4C4C"/>
              </a:solidFill>
              <a:latin typeface="Arial" pitchFamily="34" charset="0"/>
            </a:endParaRPr>
          </a:p>
        </p:txBody>
      </p:sp>
      <p:sp>
        <p:nvSpPr>
          <p:cNvPr id="4121" name="TextBox 37"/>
          <p:cNvSpPr txBox="1">
            <a:spLocks noChangeArrowheads="1"/>
          </p:cNvSpPr>
          <p:nvPr/>
        </p:nvSpPr>
        <p:spPr bwMode="auto">
          <a:xfrm>
            <a:off x="6659563" y="5218112"/>
            <a:ext cx="2520950" cy="280988"/>
          </a:xfrm>
          <a:prstGeom prst="rect">
            <a:avLst/>
          </a:prstGeom>
          <a:noFill/>
          <a:ln w="9525">
            <a:noFill/>
            <a:miter lim="800000"/>
            <a:headEnd/>
            <a:tailEnd/>
          </a:ln>
        </p:spPr>
        <p:txBody>
          <a:bodyPr lIns="91430" tIns="45716" rIns="91430" bIns="45716">
            <a:spAutoFit/>
          </a:bodyPr>
          <a:lstStyle/>
          <a:p>
            <a:pPr eaLnBrk="1" hangingPunct="1"/>
            <a:r>
              <a:rPr lang="en-US" sz="1200" b="1" baseline="0" dirty="0">
                <a:solidFill>
                  <a:srgbClr val="000000"/>
                </a:solidFill>
                <a:latin typeface="Arial" pitchFamily="34" charset="0"/>
              </a:rPr>
              <a:t>SG&amp;A  as a % of total revenues</a:t>
            </a:r>
          </a:p>
        </p:txBody>
      </p:sp>
      <p:sp>
        <p:nvSpPr>
          <p:cNvPr id="4122" name="TextBox 39"/>
          <p:cNvSpPr txBox="1">
            <a:spLocks noChangeArrowheads="1"/>
          </p:cNvSpPr>
          <p:nvPr/>
        </p:nvSpPr>
        <p:spPr bwMode="auto">
          <a:xfrm>
            <a:off x="6643688" y="1030287"/>
            <a:ext cx="2665412" cy="469900"/>
          </a:xfrm>
          <a:prstGeom prst="rect">
            <a:avLst/>
          </a:prstGeom>
          <a:noFill/>
          <a:ln w="9525">
            <a:noFill/>
            <a:miter lim="800000"/>
            <a:headEnd/>
            <a:tailEnd/>
          </a:ln>
        </p:spPr>
        <p:txBody>
          <a:bodyPr lIns="91430" tIns="45716" rIns="91430" bIns="45716">
            <a:spAutoFit/>
          </a:bodyPr>
          <a:lstStyle/>
          <a:p>
            <a:pPr eaLnBrk="1" hangingPunct="1"/>
            <a:r>
              <a:rPr lang="en-US" sz="1200" b="1" baseline="0" dirty="0" err="1">
                <a:solidFill>
                  <a:srgbClr val="000000"/>
                </a:solidFill>
                <a:latin typeface="Arial" pitchFamily="34" charset="0"/>
              </a:rPr>
              <a:t>YoY</a:t>
            </a:r>
            <a:r>
              <a:rPr lang="en-US" sz="1200" b="1" baseline="0">
                <a:solidFill>
                  <a:srgbClr val="000000"/>
                </a:solidFill>
                <a:latin typeface="Arial" pitchFamily="34" charset="0"/>
              </a:rPr>
              <a:t> Growth of  Business	      Development </a:t>
            </a:r>
          </a:p>
        </p:txBody>
      </p:sp>
      <p:sp>
        <p:nvSpPr>
          <p:cNvPr id="4123" name="TextBox 41"/>
          <p:cNvSpPr txBox="1">
            <a:spLocks noChangeArrowheads="1"/>
          </p:cNvSpPr>
          <p:nvPr/>
        </p:nvSpPr>
        <p:spPr bwMode="auto">
          <a:xfrm>
            <a:off x="6643688" y="2325687"/>
            <a:ext cx="2714625" cy="469900"/>
          </a:xfrm>
          <a:prstGeom prst="rect">
            <a:avLst/>
          </a:prstGeom>
          <a:noFill/>
          <a:ln w="9525">
            <a:noFill/>
            <a:miter lim="800000"/>
            <a:headEnd/>
            <a:tailEnd/>
          </a:ln>
        </p:spPr>
        <p:txBody>
          <a:bodyPr lIns="91430" tIns="45716" rIns="91430" bIns="45716">
            <a:spAutoFit/>
          </a:bodyPr>
          <a:lstStyle/>
          <a:p>
            <a:pPr eaLnBrk="1" hangingPunct="1"/>
            <a:r>
              <a:rPr lang="en-US" sz="1200" b="1" baseline="0">
                <a:solidFill>
                  <a:srgbClr val="000000"/>
                </a:solidFill>
                <a:latin typeface="Arial" pitchFamily="34" charset="0"/>
              </a:rPr>
              <a:t>Revenue and Employee growth CAGR FY07-11E</a:t>
            </a:r>
          </a:p>
        </p:txBody>
      </p:sp>
      <p:graphicFrame>
        <p:nvGraphicFramePr>
          <p:cNvPr id="4098" name="Object 2"/>
          <p:cNvGraphicFramePr>
            <a:graphicFrameLocks/>
          </p:cNvGraphicFramePr>
          <p:nvPr>
            <p:extLst>
              <p:ext uri="{D42A27DB-BD31-4B8C-83A1-F6EECF244321}">
                <p14:modId xmlns:p14="http://schemas.microsoft.com/office/powerpoint/2010/main" xmlns="" val="385774015"/>
              </p:ext>
            </p:extLst>
          </p:nvPr>
        </p:nvGraphicFramePr>
        <p:xfrm>
          <a:off x="6765925" y="1455737"/>
          <a:ext cx="2241550" cy="831850"/>
        </p:xfrm>
        <a:graphic>
          <a:graphicData uri="http://schemas.openxmlformats.org/presentationml/2006/ole">
            <p:oleObj spid="_x0000_s21058" r:id="rId31" imgW="2243522" imgH="835224" progId="Excel.Sheet.8">
              <p:embed/>
            </p:oleObj>
          </a:graphicData>
        </a:graphic>
      </p:graphicFrame>
      <p:sp>
        <p:nvSpPr>
          <p:cNvPr id="4125" name="Rectangle 13"/>
          <p:cNvSpPr>
            <a:spLocks noChangeArrowheads="1"/>
          </p:cNvSpPr>
          <p:nvPr>
            <p:custDataLst>
              <p:tags r:id="rId19"/>
            </p:custDataLst>
          </p:nvPr>
        </p:nvSpPr>
        <p:spPr bwMode="gray">
          <a:xfrm>
            <a:off x="2701925" y="1190625"/>
            <a:ext cx="4084638" cy="430212"/>
          </a:xfrm>
          <a:prstGeom prst="rect">
            <a:avLst/>
          </a:prstGeom>
          <a:noFill/>
          <a:ln w="9525" algn="ctr">
            <a:noFill/>
            <a:miter lim="800000"/>
            <a:headEnd/>
            <a:tailEnd/>
          </a:ln>
        </p:spPr>
        <p:txBody>
          <a:bodyPr lIns="0" tIns="0" rIns="0" bIns="0" anchor="ctr">
            <a:spAutoFit/>
          </a:bodyPr>
          <a:lstStyle/>
          <a:p>
            <a:pPr eaLnBrk="1" hangingPunct="1">
              <a:buSzPct val="120000"/>
            </a:pPr>
            <a:r>
              <a:rPr lang="en-US" sz="1400" baseline="0">
                <a:solidFill>
                  <a:srgbClr val="000000"/>
                </a:solidFill>
                <a:latin typeface="Arial" pitchFamily="34" charset="0"/>
              </a:rPr>
              <a:t>Vertical focused business units to better service </a:t>
            </a:r>
          </a:p>
          <a:p>
            <a:pPr eaLnBrk="1" hangingPunct="1">
              <a:buSzPct val="120000"/>
            </a:pPr>
            <a:r>
              <a:rPr lang="en-US" sz="1400" baseline="0">
                <a:solidFill>
                  <a:srgbClr val="000000"/>
                </a:solidFill>
                <a:latin typeface="Arial" pitchFamily="34" charset="0"/>
              </a:rPr>
              <a:t>clients</a:t>
            </a:r>
          </a:p>
        </p:txBody>
      </p:sp>
      <p:graphicFrame>
        <p:nvGraphicFramePr>
          <p:cNvPr id="4099" name="Chart 40"/>
          <p:cNvGraphicFramePr>
            <a:graphicFrameLocks/>
          </p:cNvGraphicFramePr>
          <p:nvPr>
            <p:extLst>
              <p:ext uri="{D42A27DB-BD31-4B8C-83A1-F6EECF244321}">
                <p14:modId xmlns:p14="http://schemas.microsoft.com/office/powerpoint/2010/main" xmlns="" val="1752831916"/>
              </p:ext>
            </p:extLst>
          </p:nvPr>
        </p:nvGraphicFramePr>
        <p:xfrm>
          <a:off x="6765925" y="2741612"/>
          <a:ext cx="2241550" cy="898525"/>
        </p:xfrm>
        <a:graphic>
          <a:graphicData uri="http://schemas.openxmlformats.org/presentationml/2006/ole">
            <p:oleObj spid="_x0000_s21059" r:id="rId32" imgW="2243522" imgH="896190" progId="Excel.Sheet.8">
              <p:embed/>
            </p:oleObj>
          </a:graphicData>
        </a:graphic>
      </p:graphicFrame>
      <p:graphicFrame>
        <p:nvGraphicFramePr>
          <p:cNvPr id="4100" name="Chart 35"/>
          <p:cNvGraphicFramePr>
            <a:graphicFrameLocks/>
          </p:cNvGraphicFramePr>
          <p:nvPr>
            <p:extLst>
              <p:ext uri="{D42A27DB-BD31-4B8C-83A1-F6EECF244321}">
                <p14:modId xmlns:p14="http://schemas.microsoft.com/office/powerpoint/2010/main" xmlns="" val="518802584"/>
              </p:ext>
            </p:extLst>
          </p:nvPr>
        </p:nvGraphicFramePr>
        <p:xfrm>
          <a:off x="6765925" y="4170362"/>
          <a:ext cx="2184400" cy="898525"/>
        </p:xfrm>
        <a:graphic>
          <a:graphicData uri="http://schemas.openxmlformats.org/presentationml/2006/ole">
            <p:oleObj spid="_x0000_s21060" r:id="rId33" imgW="2182557" imgH="902286" progId="Excel.Sheet.8">
              <p:embed/>
            </p:oleObj>
          </a:graphicData>
        </a:graphic>
      </p:graphicFrame>
      <p:sp>
        <p:nvSpPr>
          <p:cNvPr id="4126" name="TextBox 38"/>
          <p:cNvSpPr txBox="1">
            <a:spLocks noChangeArrowheads="1"/>
          </p:cNvSpPr>
          <p:nvPr/>
        </p:nvSpPr>
        <p:spPr bwMode="auto">
          <a:xfrm>
            <a:off x="6500813" y="3694112"/>
            <a:ext cx="2857500" cy="461963"/>
          </a:xfrm>
          <a:prstGeom prst="rect">
            <a:avLst/>
          </a:prstGeom>
          <a:noFill/>
          <a:ln w="9525">
            <a:noFill/>
            <a:miter lim="800000"/>
            <a:headEnd/>
            <a:tailEnd/>
          </a:ln>
        </p:spPr>
        <p:txBody>
          <a:bodyPr lIns="91430" tIns="45716" rIns="91430" bIns="45716">
            <a:spAutoFit/>
          </a:bodyPr>
          <a:lstStyle/>
          <a:p>
            <a:pPr eaLnBrk="1" hangingPunct="1"/>
            <a:r>
              <a:rPr lang="en-US" sz="1200" b="1" baseline="0">
                <a:solidFill>
                  <a:srgbClr val="000000"/>
                </a:solidFill>
                <a:latin typeface="Arial" pitchFamily="34" charset="0"/>
              </a:rPr>
              <a:t>% of fresh hires with Non technical background in IT services</a:t>
            </a:r>
          </a:p>
        </p:txBody>
      </p:sp>
      <p:graphicFrame>
        <p:nvGraphicFramePr>
          <p:cNvPr id="4101" name="Chart 42"/>
          <p:cNvGraphicFramePr>
            <a:graphicFrameLocks/>
          </p:cNvGraphicFramePr>
          <p:nvPr>
            <p:extLst>
              <p:ext uri="{D42A27DB-BD31-4B8C-83A1-F6EECF244321}">
                <p14:modId xmlns:p14="http://schemas.microsoft.com/office/powerpoint/2010/main" xmlns="" val="1298327192"/>
              </p:ext>
            </p:extLst>
          </p:nvPr>
        </p:nvGraphicFramePr>
        <p:xfrm>
          <a:off x="6765925" y="5446712"/>
          <a:ext cx="2112963" cy="979488"/>
        </p:xfrm>
        <a:graphic>
          <a:graphicData uri="http://schemas.openxmlformats.org/presentationml/2006/ole">
            <p:oleObj spid="_x0000_s21061" r:id="rId34" imgW="2115495" imgH="981541" progId="Excel.Sheet.8">
              <p:embed/>
            </p:oleObj>
          </a:graphicData>
        </a:graphic>
      </p:graphicFrame>
      <p:sp>
        <p:nvSpPr>
          <p:cNvPr id="4127" name="Oval 11"/>
          <p:cNvSpPr>
            <a:spLocks noChangeArrowheads="1"/>
          </p:cNvSpPr>
          <p:nvPr>
            <p:custDataLst>
              <p:tags r:id="rId20"/>
            </p:custDataLst>
          </p:nvPr>
        </p:nvSpPr>
        <p:spPr bwMode="gray">
          <a:xfrm>
            <a:off x="2230438" y="1265237"/>
            <a:ext cx="303212" cy="301625"/>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baseline="0" dirty="0" smtClean="0">
                <a:solidFill>
                  <a:srgbClr val="FFFFFF"/>
                </a:solidFill>
                <a:latin typeface="Arial" pitchFamily="34" charset="0"/>
              </a:rPr>
              <a:t>1</a:t>
            </a:r>
            <a:endParaRPr lang="en-US" sz="1600" baseline="0" dirty="0">
              <a:solidFill>
                <a:srgbClr val="FFFFFF"/>
              </a:solidFill>
              <a:latin typeface="Arial" pitchFamily="34" charset="0"/>
            </a:endParaRPr>
          </a:p>
        </p:txBody>
      </p:sp>
      <p:sp>
        <p:nvSpPr>
          <p:cNvPr id="4128" name="Oval 11"/>
          <p:cNvSpPr>
            <a:spLocks noChangeArrowheads="1"/>
          </p:cNvSpPr>
          <p:nvPr>
            <p:custDataLst>
              <p:tags r:id="rId21"/>
            </p:custDataLst>
          </p:nvPr>
        </p:nvSpPr>
        <p:spPr bwMode="gray">
          <a:xfrm>
            <a:off x="2236788" y="1822450"/>
            <a:ext cx="303212" cy="301625"/>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baseline="0" dirty="0" smtClean="0">
                <a:solidFill>
                  <a:srgbClr val="FFFFFF"/>
                </a:solidFill>
                <a:latin typeface="Arial" pitchFamily="34" charset="0"/>
              </a:rPr>
              <a:t>2</a:t>
            </a:r>
            <a:endParaRPr lang="en-US" sz="1600" baseline="0" dirty="0">
              <a:solidFill>
                <a:srgbClr val="FFFFFF"/>
              </a:solidFill>
              <a:latin typeface="Arial" pitchFamily="34" charset="0"/>
            </a:endParaRPr>
          </a:p>
        </p:txBody>
      </p:sp>
      <p:sp>
        <p:nvSpPr>
          <p:cNvPr id="4129" name="Oval 11"/>
          <p:cNvSpPr>
            <a:spLocks noChangeArrowheads="1"/>
          </p:cNvSpPr>
          <p:nvPr>
            <p:custDataLst>
              <p:tags r:id="rId22"/>
            </p:custDataLst>
          </p:nvPr>
        </p:nvSpPr>
        <p:spPr bwMode="gray">
          <a:xfrm>
            <a:off x="2230438" y="2541587"/>
            <a:ext cx="303212" cy="301625"/>
          </a:xfrm>
          <a:prstGeom prst="ellipse">
            <a:avLst/>
          </a:prstGeom>
          <a:solidFill>
            <a:srgbClr val="00758C"/>
          </a:solidFill>
          <a:ln w="9525">
            <a:noFill/>
            <a:round/>
            <a:headEnd/>
            <a:tailEnd/>
          </a:ln>
        </p:spPr>
        <p:txBody>
          <a:bodyPr wrap="none" lIns="89602" tIns="44801" rIns="89602" bIns="44801" anchor="ctr"/>
          <a:lstStyle/>
          <a:p>
            <a:pPr eaLnBrk="1" hangingPunct="1"/>
            <a:r>
              <a:rPr lang="en-US" sz="1400" b="1" baseline="0" dirty="0" smtClean="0">
                <a:solidFill>
                  <a:srgbClr val="FFFFFF"/>
                </a:solidFill>
                <a:latin typeface="Arial" pitchFamily="34" charset="0"/>
              </a:rPr>
              <a:t>3</a:t>
            </a:r>
            <a:endParaRPr lang="en-US" sz="1400" b="1" baseline="0" dirty="0">
              <a:solidFill>
                <a:srgbClr val="FFFFFF"/>
              </a:solidFill>
              <a:latin typeface="Arial" pitchFamily="34" charset="0"/>
            </a:endParaRPr>
          </a:p>
        </p:txBody>
      </p:sp>
      <p:sp>
        <p:nvSpPr>
          <p:cNvPr id="4130" name="Oval 11"/>
          <p:cNvSpPr>
            <a:spLocks noChangeArrowheads="1"/>
          </p:cNvSpPr>
          <p:nvPr>
            <p:custDataLst>
              <p:tags r:id="rId23"/>
            </p:custDataLst>
          </p:nvPr>
        </p:nvSpPr>
        <p:spPr bwMode="gray">
          <a:xfrm>
            <a:off x="2236788" y="3105150"/>
            <a:ext cx="303212" cy="301625"/>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baseline="0" dirty="0" smtClean="0">
                <a:solidFill>
                  <a:srgbClr val="FFFFFF"/>
                </a:solidFill>
                <a:latin typeface="Arial" pitchFamily="34" charset="0"/>
              </a:rPr>
              <a:t>4</a:t>
            </a:r>
            <a:endParaRPr lang="en-US" sz="1600" baseline="0" dirty="0">
              <a:solidFill>
                <a:srgbClr val="FFFFFF"/>
              </a:solidFill>
              <a:latin typeface="Arial" pitchFamily="34" charset="0"/>
            </a:endParaRPr>
          </a:p>
        </p:txBody>
      </p:sp>
      <p:sp>
        <p:nvSpPr>
          <p:cNvPr id="4131" name="Oval 11"/>
          <p:cNvSpPr>
            <a:spLocks noChangeArrowheads="1"/>
          </p:cNvSpPr>
          <p:nvPr>
            <p:custDataLst>
              <p:tags r:id="rId24"/>
            </p:custDataLst>
          </p:nvPr>
        </p:nvSpPr>
        <p:spPr bwMode="gray">
          <a:xfrm>
            <a:off x="2230438" y="3930650"/>
            <a:ext cx="303212" cy="300037"/>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dirty="0">
                <a:solidFill>
                  <a:srgbClr val="FFFFFF"/>
                </a:solidFill>
                <a:latin typeface="Arial" pitchFamily="34" charset="0"/>
              </a:rPr>
              <a:t>5</a:t>
            </a:r>
            <a:endParaRPr lang="en-US" sz="1600" baseline="0" dirty="0">
              <a:solidFill>
                <a:srgbClr val="FFFFFF"/>
              </a:solidFill>
              <a:latin typeface="Arial" pitchFamily="34" charset="0"/>
            </a:endParaRPr>
          </a:p>
        </p:txBody>
      </p:sp>
      <p:sp>
        <p:nvSpPr>
          <p:cNvPr id="4132" name="Oval 11"/>
          <p:cNvSpPr>
            <a:spLocks noChangeArrowheads="1"/>
          </p:cNvSpPr>
          <p:nvPr>
            <p:custDataLst>
              <p:tags r:id="rId25"/>
            </p:custDataLst>
          </p:nvPr>
        </p:nvSpPr>
        <p:spPr bwMode="gray">
          <a:xfrm>
            <a:off x="2230438" y="4568825"/>
            <a:ext cx="303212" cy="300037"/>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baseline="0" dirty="0" smtClean="0">
                <a:solidFill>
                  <a:srgbClr val="FFFFFF"/>
                </a:solidFill>
                <a:latin typeface="Arial" pitchFamily="34" charset="0"/>
              </a:rPr>
              <a:t>6</a:t>
            </a:r>
            <a:endParaRPr lang="en-US" sz="1600" baseline="0" dirty="0">
              <a:solidFill>
                <a:srgbClr val="FFFFFF"/>
              </a:solidFill>
              <a:latin typeface="Arial" pitchFamily="34" charset="0"/>
            </a:endParaRPr>
          </a:p>
        </p:txBody>
      </p:sp>
      <p:sp>
        <p:nvSpPr>
          <p:cNvPr id="4133" name="Oval 11"/>
          <p:cNvSpPr>
            <a:spLocks noChangeArrowheads="1"/>
          </p:cNvSpPr>
          <p:nvPr>
            <p:custDataLst>
              <p:tags r:id="rId26"/>
            </p:custDataLst>
          </p:nvPr>
        </p:nvSpPr>
        <p:spPr bwMode="gray">
          <a:xfrm>
            <a:off x="2219325" y="5319712"/>
            <a:ext cx="303213" cy="300038"/>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baseline="0" dirty="0" smtClean="0">
                <a:solidFill>
                  <a:srgbClr val="FFFFFF"/>
                </a:solidFill>
                <a:latin typeface="Arial" pitchFamily="34" charset="0"/>
              </a:rPr>
              <a:t>7</a:t>
            </a:r>
            <a:endParaRPr lang="en-US" sz="1600" baseline="0" dirty="0">
              <a:solidFill>
                <a:srgbClr val="FFFFFF"/>
              </a:solidFill>
              <a:latin typeface="Arial" pitchFamily="34" charset="0"/>
            </a:endParaRPr>
          </a:p>
        </p:txBody>
      </p:sp>
      <p:sp>
        <p:nvSpPr>
          <p:cNvPr id="4134" name="Oval 11"/>
          <p:cNvSpPr>
            <a:spLocks noChangeArrowheads="1"/>
          </p:cNvSpPr>
          <p:nvPr>
            <p:custDataLst>
              <p:tags r:id="rId27"/>
            </p:custDataLst>
          </p:nvPr>
        </p:nvSpPr>
        <p:spPr bwMode="gray">
          <a:xfrm>
            <a:off x="2219325" y="6008687"/>
            <a:ext cx="303213" cy="300038"/>
          </a:xfrm>
          <a:prstGeom prst="ellipse">
            <a:avLst/>
          </a:prstGeom>
          <a:solidFill>
            <a:srgbClr val="00758C"/>
          </a:solidFill>
          <a:ln w="9525">
            <a:noFill/>
            <a:round/>
            <a:headEnd/>
            <a:tailEnd/>
          </a:ln>
        </p:spPr>
        <p:txBody>
          <a:bodyPr wrap="none" lIns="89602" tIns="44801" rIns="89602" bIns="44801" anchor="ctr"/>
          <a:lstStyle/>
          <a:p>
            <a:pPr eaLnBrk="1" hangingPunct="1"/>
            <a:r>
              <a:rPr lang="en-US" sz="1600" baseline="0" dirty="0" smtClean="0">
                <a:solidFill>
                  <a:srgbClr val="FFFFFF"/>
                </a:solidFill>
                <a:latin typeface="Arial" pitchFamily="34" charset="0"/>
              </a:rPr>
              <a:t>8</a:t>
            </a:r>
            <a:endParaRPr lang="en-US" sz="1600" baseline="0" dirty="0">
              <a:solidFill>
                <a:srgbClr val="FFFFFF"/>
              </a:solidFill>
              <a:latin typeface="Arial" pitchFamily="34" charset="0"/>
            </a:endParaRPr>
          </a:p>
        </p:txBody>
      </p:sp>
      <p:sp>
        <p:nvSpPr>
          <p:cNvPr id="4143" name="Rectangle 41"/>
          <p:cNvSpPr>
            <a:spLocks noChangeArrowheads="1"/>
          </p:cNvSpPr>
          <p:nvPr>
            <p:custDataLst>
              <p:tags r:id="rId28"/>
            </p:custDataLst>
          </p:nvPr>
        </p:nvSpPr>
        <p:spPr bwMode="gray">
          <a:xfrm>
            <a:off x="142875" y="3633787"/>
            <a:ext cx="9036050" cy="128588"/>
          </a:xfrm>
          <a:prstGeom prst="rect">
            <a:avLst/>
          </a:prstGeom>
          <a:gradFill rotWithShape="1">
            <a:gsLst>
              <a:gs pos="0">
                <a:srgbClr val="5F5F5F"/>
              </a:gs>
              <a:gs pos="100000">
                <a:schemeClr val="bg1"/>
              </a:gs>
            </a:gsLst>
            <a:lin ang="5400000" scaled="1"/>
          </a:gradFill>
          <a:ln w="9525" algn="ctr">
            <a:noFill/>
            <a:miter lim="800000"/>
            <a:headEnd/>
            <a:tailEnd/>
          </a:ln>
        </p:spPr>
        <p:txBody>
          <a:bodyPr wrap="none" lIns="91430" tIns="45716" rIns="91430" bIns="45716" anchor="ctr"/>
          <a:lstStyle/>
          <a:p>
            <a:pPr eaLnBrk="1" hangingPunct="1"/>
            <a:endParaRPr lang="en-US" sz="1800" baseline="0">
              <a:solidFill>
                <a:srgbClr val="4C4C4C"/>
              </a:solidFill>
              <a:latin typeface="Arial" pitchFamily="34" charset="0"/>
            </a:endParaRPr>
          </a:p>
        </p:txBody>
      </p:sp>
      <p:sp>
        <p:nvSpPr>
          <p:cNvPr id="2" name="Footer Placeholder 1"/>
          <p:cNvSpPr>
            <a:spLocks noGrp="1"/>
          </p:cNvSpPr>
          <p:nvPr>
            <p:ph type="ftr" sz="quarter" idx="11"/>
          </p:nvPr>
        </p:nvSpPr>
        <p:spPr/>
        <p:txBody>
          <a:bodyPr/>
          <a:lstStyle/>
          <a:p>
            <a:pPr>
              <a:defRPr/>
            </a:pPr>
            <a:r>
              <a:rPr lang="fr-CA" smtClean="0"/>
              <a:t>www.zensar.com  |  2012 © Zensar Technologies</a:t>
            </a:r>
            <a:endParaRPr lang="fr-CA" dirty="0"/>
          </a:p>
        </p:txBody>
      </p:sp>
      <p:sp>
        <p:nvSpPr>
          <p:cNvPr id="3" name="Slide Number Placeholder 2"/>
          <p:cNvSpPr>
            <a:spLocks noGrp="1"/>
          </p:cNvSpPr>
          <p:nvPr>
            <p:ph type="sldNum" sz="quarter" idx="12"/>
          </p:nvPr>
        </p:nvSpPr>
        <p:spPr/>
        <p:txBody>
          <a:bodyPr/>
          <a:lstStyle/>
          <a:p>
            <a:pPr>
              <a:defRPr/>
            </a:pPr>
            <a:fld id="{CF7F5164-74C8-444B-88DE-47F12E9CC1A0}" type="slidenum">
              <a:rPr lang="fr-CA" smtClean="0"/>
              <a:pPr>
                <a:defRPr/>
              </a:pPr>
              <a:t>7</a:t>
            </a:fld>
            <a:endParaRPr lang="fr-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defRPr/>
            </a:pPr>
            <a:r>
              <a:rPr lang="en-IN" sz="2600" b="1" noProof="0" smtClean="0">
                <a:solidFill>
                  <a:schemeClr val="tx1">
                    <a:lumMod val="50000"/>
                  </a:schemeClr>
                </a:solidFill>
                <a:latin typeface="+mn-lt"/>
              </a:rPr>
              <a:t>Imperatives for Organizations</a:t>
            </a:r>
          </a:p>
        </p:txBody>
      </p:sp>
      <p:graphicFrame>
        <p:nvGraphicFramePr>
          <p:cNvPr id="17" name="Diagram 16"/>
          <p:cNvGraphicFramePr/>
          <p:nvPr>
            <p:extLst>
              <p:ext uri="{D42A27DB-BD31-4B8C-83A1-F6EECF244321}">
                <p14:modId xmlns:p14="http://schemas.microsoft.com/office/powerpoint/2010/main" xmlns="" val="302912130"/>
              </p:ext>
            </p:extLst>
          </p:nvPr>
        </p:nvGraphicFramePr>
        <p:xfrm>
          <a:off x="228600" y="1371600"/>
          <a:ext cx="8382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fr-CA" smtClean="0"/>
              <a:t>www.zensar.com  |  2012 © Zensar Technologies</a:t>
            </a:r>
            <a:endParaRPr lang="fr-CA" dirty="0"/>
          </a:p>
        </p:txBody>
      </p:sp>
      <p:sp>
        <p:nvSpPr>
          <p:cNvPr id="4" name="Slide Number Placeholder 3"/>
          <p:cNvSpPr>
            <a:spLocks noGrp="1"/>
          </p:cNvSpPr>
          <p:nvPr>
            <p:ph type="sldNum" sz="quarter" idx="12"/>
          </p:nvPr>
        </p:nvSpPr>
        <p:spPr/>
        <p:txBody>
          <a:bodyPr/>
          <a:lstStyle/>
          <a:p>
            <a:pPr>
              <a:defRPr/>
            </a:pPr>
            <a:fld id="{CF7F5164-74C8-444B-88DE-47F12E9CC1A0}" type="slidenum">
              <a:rPr lang="fr-CA" smtClean="0"/>
              <a:pPr>
                <a:defRPr/>
              </a:pPr>
              <a:t>8</a:t>
            </a:fld>
            <a:endParaRPr lang="fr-CA"/>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fr-CA" smtClean="0"/>
              <a:t>www.zensar.com  |  2012 © Zensar Technologies</a:t>
            </a:r>
            <a:endParaRPr lang="fr-CA" dirty="0"/>
          </a:p>
        </p:txBody>
      </p:sp>
      <p:sp>
        <p:nvSpPr>
          <p:cNvPr id="3" name="Slide Number Placeholder 2"/>
          <p:cNvSpPr>
            <a:spLocks noGrp="1"/>
          </p:cNvSpPr>
          <p:nvPr>
            <p:ph type="sldNum" sz="quarter" idx="12"/>
          </p:nvPr>
        </p:nvSpPr>
        <p:spPr/>
        <p:txBody>
          <a:bodyPr/>
          <a:lstStyle/>
          <a:p>
            <a:pPr>
              <a:defRPr/>
            </a:pPr>
            <a:fld id="{7AA747EA-7935-48D7-8D0C-657429F4362F}" type="slidenum">
              <a:rPr lang="fr-CA" smtClean="0"/>
              <a:pPr>
                <a:defRPr/>
              </a:pPr>
              <a:t>9</a:t>
            </a:fld>
            <a:endParaRPr lang="fr-CA"/>
          </a:p>
        </p:txBody>
      </p:sp>
      <p:sp>
        <p:nvSpPr>
          <p:cNvPr id="10" name="Titre 1"/>
          <p:cNvSpPr>
            <a:spLocks noGrp="1"/>
          </p:cNvSpPr>
          <p:nvPr>
            <p:ph type="title"/>
          </p:nvPr>
        </p:nvSpPr>
        <p:spPr>
          <a:xfrm>
            <a:off x="0" y="0"/>
            <a:ext cx="8229600" cy="1143000"/>
          </a:xfrm>
        </p:spPr>
        <p:txBody>
          <a:bodyPr/>
          <a:lstStyle/>
          <a:p>
            <a:pPr algn="l" eaLnBrk="1" hangingPunct="1"/>
            <a:r>
              <a:rPr lang="en-IN" sz="2600" b="1" noProof="0" dirty="0" smtClean="0">
                <a:latin typeface="+mn-lt"/>
              </a:rPr>
              <a:t>Understanding HR with Business</a:t>
            </a:r>
          </a:p>
        </p:txBody>
      </p:sp>
      <p:pic>
        <p:nvPicPr>
          <p:cNvPr id="21506" name="Picture 2" descr="C:\Users\sr35451\Documents\Research Material\Board\Economic Report\differentiators_sid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22" r="5741"/>
          <a:stretch/>
        </p:blipFill>
        <p:spPr bwMode="auto">
          <a:xfrm>
            <a:off x="762000" y="1260095"/>
            <a:ext cx="3886200" cy="30380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1507" name="Picture 3" descr="C:\Users\sr35451\Documents\Research Material\Board\Economic Report\Internal &amp; Externa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2020" y="990600"/>
            <a:ext cx="4057884" cy="330756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0" y="3674708"/>
            <a:ext cx="9144000" cy="104244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4971581" y="4368692"/>
            <a:ext cx="2903863" cy="646331"/>
          </a:xfrm>
          <a:prstGeom prst="rect">
            <a:avLst/>
          </a:prstGeom>
        </p:spPr>
        <p:txBody>
          <a:bodyPr wrap="square">
            <a:spAutoFit/>
          </a:bodyPr>
          <a:lstStyle/>
          <a:p>
            <a:pPr algn="ctr"/>
            <a:r>
              <a:rPr lang="en-US" dirty="0"/>
              <a:t>HR alignment with internal </a:t>
            </a:r>
            <a:r>
              <a:rPr lang="en-US" dirty="0" smtClean="0"/>
              <a:t>&amp; external </a:t>
            </a:r>
            <a:r>
              <a:rPr lang="en-US" dirty="0"/>
              <a:t>stakeholders</a:t>
            </a:r>
          </a:p>
        </p:txBody>
      </p:sp>
      <p:sp>
        <p:nvSpPr>
          <p:cNvPr id="11" name="Rectangle 10"/>
          <p:cNvSpPr/>
          <p:nvPr/>
        </p:nvSpPr>
        <p:spPr>
          <a:xfrm>
            <a:off x="860612" y="4368693"/>
            <a:ext cx="2927482" cy="646331"/>
          </a:xfrm>
          <a:prstGeom prst="rect">
            <a:avLst/>
          </a:prstGeom>
        </p:spPr>
        <p:txBody>
          <a:bodyPr wrap="square">
            <a:spAutoFit/>
          </a:bodyPr>
          <a:lstStyle/>
          <a:p>
            <a:pPr algn="ctr"/>
            <a:r>
              <a:rPr lang="en-US" dirty="0"/>
              <a:t>Linking HR practices to differentiators</a:t>
            </a:r>
            <a:endParaRPr lang="en-IN"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anaging Employee Engagement in Turbulent Times&amp;quot;&quot;/&gt;&lt;property id=&quot;20307&quot; value=&quot;256&quot;/&gt;&lt;/object&gt;&lt;object type=&quot;3&quot; unique_id=&quot;10007&quot;&gt;&lt;property id=&quot;20148&quot; value=&quot;5&quot;/&gt;&lt;property id=&quot;20300&quot; value=&quot;Slide 5 - &amp;quot;Impact on IT-BPO Industry&amp;quot;&quot;/&gt;&lt;property id=&quot;20307&quot; value=&quot;262&quot;/&gt;&lt;/object&gt;&lt;object type=&quot;3&quot; unique_id=&quot;10008&quot;&gt;&lt;property id=&quot;20148&quot; value=&quot;5&quot;/&gt;&lt;property id=&quot;20300&quot; value=&quot;Slide 6 - &amp;quot;Changes in Business models&amp;quot;&quot;/&gt;&lt;property id=&quot;20307&quot; value=&quot;266&quot;/&gt;&lt;/object&gt;&lt;object type=&quot;3&quot; unique_id=&quot;10009&quot;&gt;&lt;property id=&quot;20148&quot; value=&quot;5&quot;/&gt;&lt;property id=&quot;20300&quot; value=&quot;Slide 7 - &amp;quot;Internal re-engineering&amp;quot;&quot;/&gt;&lt;property id=&quot;20307&quot; value=&quot;267&quot;/&gt;&lt;/object&gt;&lt;object type=&quot;3&quot; unique_id=&quot;10010&quot;&gt;&lt;property id=&quot;20148&quot; value=&quot;5&quot;/&gt;&lt;property id=&quot;20300&quot; value=&quot;Slide 8 - &amp;quot;Imperatives for Organizations&amp;quot;&quot;/&gt;&lt;property id=&quot;20307&quot; value=&quot;265&quot;/&gt;&lt;/object&gt;&lt;object type=&quot;3&quot; unique_id=&quot;10011&quot;&gt;&lt;property id=&quot;20148&quot; value=&quot;5&quot;/&gt;&lt;property id=&quot;20300&quot; value=&quot;Slide 9 - &amp;quot;Understanding HR with Business&amp;quot;&quot;/&gt;&lt;property id=&quot;20307&quot; value=&quot;289&quot;/&gt;&lt;/object&gt;&lt;object type=&quot;3&quot; unique_id=&quot;10012&quot;&gt;&lt;property id=&quot;20148&quot; value=&quot;5&quot;/&gt;&lt;property id=&quot;20300&quot; value=&quot;Slide 14 - &amp;quot;Employee Engagement&amp;quot;&quot;/&gt;&lt;property id=&quot;20307&quot; value=&quot;270&quot;/&gt;&lt;/object&gt;&lt;object type=&quot;3&quot; unique_id=&quot;10014&quot;&gt;&lt;property id=&quot;20148&quot; value=&quot;5&quot;/&gt;&lt;property id=&quot;20300&quot; value=&quot;Slide 15&quot;/&gt;&lt;property id=&quot;20307&quot; value=&quot;276&quot;/&gt;&lt;/object&gt;&lt;object type=&quot;3&quot; unique_id=&quot;10015&quot;&gt;&lt;property id=&quot;20148&quot; value=&quot;5&quot;/&gt;&lt;property id=&quot;20300&quot; value=&quot;Slide 13 - &amp;quot;Three step approach by Zensar&amp;quot;&quot;/&gt;&lt;property id=&quot;20307&quot; value=&quot;285&quot;/&gt;&lt;/object&gt;&lt;object type=&quot;3&quot; unique_id=&quot;10016&quot;&gt;&lt;property id=&quot;20148&quot; value=&quot;5&quot;/&gt;&lt;property id=&quot;20300&quot; value=&quot;Slide 10 - &amp;quot;Understanding the ‘Millenials’ Workforce&amp;quot;&quot;/&gt;&lt;property id=&quot;20307&quot; value=&quot;274&quot;/&gt;&lt;/object&gt;&lt;object type=&quot;3&quot; unique_id=&quot;10017&quot;&gt;&lt;property id=&quot;20148&quot; value=&quot;5&quot;/&gt;&lt;property id=&quot;20300&quot; value=&quot;Slide 11 - &amp;quot;How to manage the Gen Y&amp;quot;&quot;/&gt;&lt;property id=&quot;20307&quot; value=&quot;275&quot;/&gt;&lt;/object&gt;&lt;object type=&quot;3&quot; unique_id=&quot;10018&quot;&gt;&lt;property id=&quot;20148&quot; value=&quot;5&quot;/&gt;&lt;property id=&quot;20300&quot; value=&quot;Slide 12 - &amp;quot;Zensar’s 5F culture&amp;quot;&quot;/&gt;&lt;property id=&quot;20307&quot; value=&quot;283&quot;/&gt;&lt;/object&gt;&lt;object type=&quot;3&quot; unique_id=&quot;10022&quot;&gt;&lt;property id=&quot;20148&quot; value=&quot;5&quot;/&gt;&lt;property id=&quot;20300&quot; value=&quot;Slide 16 - &amp;quot;Thank You!&amp;quot;&quot;/&gt;&lt;property id=&quot;20307&quot; value=&quot;287&quot;/&gt;&lt;/object&gt;&lt;object type=&quot;3&quot; unique_id=&quot;10023&quot;&gt;&lt;property id=&quot;20148&quot; value=&quot;5&quot;/&gt;&lt;property id=&quot;20300&quot; value=&quot;Slide 2&quot;/&gt;&lt;property id=&quot;20307&quot; value=&quot;290&quot;/&gt;&lt;/object&gt;&lt;object type=&quot;3&quot; unique_id=&quot;10024&quot;&gt;&lt;property id=&quot;20148&quot; value=&quot;5&quot;/&gt;&lt;property id=&quot;20300&quot; value=&quot;Slide 3&quot;/&gt;&lt;property id=&quot;20307&quot; value=&quot;291&quot;/&gt;&lt;/object&gt;&lt;object type=&quot;3&quot; unique_id=&quot;10025&quot;&gt;&lt;property id=&quot;20148&quot; value=&quot;5&quot;/&gt;&lt;property id=&quot;20300&quot; value=&quot;Slide 4&quot;/&gt;&lt;property id=&quot;20307&quot; value=&quot;29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oEbdd7r5W0GYYeunJc979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wVxfOvOEUaDylAZDD9xj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EnZ9sztpkyJm0.J3KIJz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9kDv78V3nESepxxtxu6JQQ"/>
</p:tagLst>
</file>

<file path=ppt/tags/tag14.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pCoUGrpioEeARUJL_u.N1Q"/>
</p:tagLst>
</file>

<file path=ppt/tags/tag15.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eH8syEb_sU.w_YsDsD_IQw"/>
</p:tagLst>
</file>

<file path=ppt/tags/tag16.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ZvpdcFn0A02_0ArxBYreKQ"/>
</p:tagLst>
</file>

<file path=ppt/tags/tag1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fOnhE3H6JUOcg_QXIrPQC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4.4h5c6OEEmqXCKsPgfge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w30ltddVkuFpGPm1hqY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xNihBTLDEqEbtT4uCpzgA"/>
</p:tagLst>
</file>

<file path=ppt/tags/tag2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XwQ3vBjXD0Cm5TzElwlr3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tllM2dnUk6PIUrAPRPvTQ"/>
</p:tagLst>
</file>

<file path=ppt/tags/tag2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EB2RYo14GESwAwcIg6JHh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F9tqcJQ3E6L3uHE4huhcw"/>
</p:tagLst>
</file>

<file path=ppt/tags/tag2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YpBMV4Z4j0iBM9GS3_HWg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lht0o7j0jkKlRvWyOD3BQw"/>
</p:tagLst>
</file>

<file path=ppt/tags/tag2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j5vrn7JrAUeqPkTaSxHAG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m1Wz.o81USL5Gb3mCjNPQ"/>
</p:tagLst>
</file>

<file path=ppt/tags/tag2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I6XJrYsLnk6kfpOohX_3c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wVxfOvOEUaDylAZDD9xjQ"/>
</p:tagLst>
</file>

<file path=ppt/tags/tag3.xml><?xml version="1.0" encoding="utf-8"?>
<p:tagLst xmlns:a="http://schemas.openxmlformats.org/drawingml/2006/main" xmlns:r="http://schemas.openxmlformats.org/officeDocument/2006/relationships" xmlns:p="http://schemas.openxmlformats.org/presentationml/2006/main">
  <p:tag name="RESIZE" val="Yes"/>
  <p:tag name="THINKCELLSHAPEDONOTDELETE" val="pdwehVNvLzUa_lvVex0QNhQ"/>
</p:tagLst>
</file>

<file path=ppt/tags/tag30.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ZvpdcFn0A02_0ArxBYreK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lht0o7j0jkKlRvWyOD3BQw"/>
</p:tagLst>
</file>

<file path=ppt/tags/tag3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j5vrn7JrAUeqPkTaSxHAGQ"/>
</p:tagLst>
</file>

<file path=ppt/tags/tag3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I6XJrYsLnk6kfpOohX_3c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nVgKbHBqEOvJ6VBwK769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lht0o7j0jkKlRvWyOD3BQ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JnVgKbHBqEOvJ6VBwK769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nVgKbHBqEOvJ6VBwK769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JnVgKbHBqEOvJ6VBwK769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eEnZ9sztpkyJm0.J3KIJzg"/>
</p:tagLst>
</file>

<file path=ppt/tags/tag4.xml><?xml version="1.0" encoding="utf-8"?>
<p:tagLst xmlns:a="http://schemas.openxmlformats.org/drawingml/2006/main" xmlns:r="http://schemas.openxmlformats.org/officeDocument/2006/relationships" xmlns:p="http://schemas.openxmlformats.org/presentationml/2006/main">
  <p:tag name="RESIZE" val="Yes"/>
  <p:tag name="THINKCELLSHAPEDONOTDELETE" val="pdwehVNvLzUa_lvVex0QNh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9kDv78V3nESepxxtxu6JQ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wVxfOvOEUaDylAZDD9xjQ"/>
</p:tagLst>
</file>

<file path=ppt/tags/tag42.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pCoUGrpioEeARUJL_u.N1Q"/>
</p:tagLst>
</file>

<file path=ppt/tags/tag43.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eH8syEb_sU.w_YsDsD_IQw"/>
</p:tagLst>
</file>

<file path=ppt/tags/tag44.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ZvpdcFn0A02_0ArxBYreK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w30ltddVkuFpGPm1hqY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JtllM2dnUk6PIUrAPRPvT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tF9tqcJQ3E6L3uHE4huhc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ht0o7j0jkKlRvWyOD3BQ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gm1Wz.o81USL5Gb3mCjNP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xNihBTLDEqEbtT4uCpzg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JnVgKbHBqEOvJ6VBwK769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wVxfOvOEUaDylAZDD9xjQ"/>
</p:tagLst>
</file>

<file path=ppt/tags/tag52.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ZvpdcFn0A02_0ArxBYreK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lht0o7j0jkKlRvWyOD3BQ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gm1Wz.o81USL5Gb3mCjNP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JnVgKbHBqEOvJ6VBwK769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4.4h5c6OEEmqXCKsPgfgeQ"/>
</p:tagLst>
</file>

<file path=ppt/tags/tag5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fOnhE3H6JUOcg_QXIrPQCw"/>
</p:tagLst>
</file>

<file path=ppt/tags/tag5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XwQ3vBjXD0Cm5TzElwlr3Q"/>
</p:tagLst>
</file>

<file path=ppt/tags/tag59.xml><?xml version="1.0" encoding="utf-8"?>
<p:tagLst xmlns:a="http://schemas.openxmlformats.org/drawingml/2006/main" xmlns:r="http://schemas.openxmlformats.org/officeDocument/2006/relationships" xmlns:p="http://schemas.openxmlformats.org/presentationml/2006/main">
  <p:tag name="NAME" val="OvalShape"/>
  <p:tag name="THINKCELLSHAPEDONOTDELETE" val="pEB2RYo14GESwAwcIg6JHhw"/>
</p:tagLst>
</file>

<file path=ppt/tags/tag6.xml><?xml version="1.0" encoding="utf-8"?>
<p:tagLst xmlns:a="http://schemas.openxmlformats.org/drawingml/2006/main" xmlns:r="http://schemas.openxmlformats.org/officeDocument/2006/relationships" xmlns:p="http://schemas.openxmlformats.org/presentationml/2006/main">
  <p:tag name="RESIZE" val="Yes"/>
  <p:tag name="THINKCELLSHAPEDONOTDELETE" val="pdwehVNvLzUa_lvVex0QNhQ"/>
</p:tagLst>
</file>

<file path=ppt/tags/tag6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YpBMV4Z4j0iBM9GS3_HWgw"/>
</p:tagLst>
</file>

<file path=ppt/tags/tag6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j5vrn7JrAUeqPkTaSxHAGQ"/>
</p:tagLst>
</file>

<file path=ppt/tags/tag6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I6XJrYsLnk6kfpOohX_3cw"/>
</p:tagLst>
</file>

<file path=ppt/tags/tag6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j5vrn7JrAUeqPkTaSxHAGQ"/>
</p:tagLst>
</file>

<file path=ppt/tags/tag6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I6XJrYsLnk6kfpOohX_3c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JnVgKbHBqEOvJ6VBwK769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xNihBTLDEqEbtT4uCpzg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Ebdd7r5W0GYYeunJc979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Ebdd7r5W0GYYeunJc979w"/>
</p:tagLst>
</file>

<file path=ppt/theme/theme1.xml><?xml version="1.0" encoding="utf-8"?>
<a:theme xmlns:a="http://schemas.openxmlformats.org/drawingml/2006/main" name="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1896</TotalTime>
  <Words>1534</Words>
  <Application>Microsoft Office PowerPoint</Application>
  <PresentationFormat>On-screen Show (4:3)</PresentationFormat>
  <Paragraphs>251</Paragraphs>
  <Slides>16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139</vt:lpstr>
      <vt:lpstr>Microsoft Office Excel 97-2003 Worksheet</vt:lpstr>
      <vt:lpstr>Preparing People for the Economic Challenges Ahead</vt:lpstr>
      <vt:lpstr>Slide 2</vt:lpstr>
      <vt:lpstr>Slide 3</vt:lpstr>
      <vt:lpstr>Slide 4</vt:lpstr>
      <vt:lpstr>Impact on IT-BPO Industry</vt:lpstr>
      <vt:lpstr>Changes in Business models</vt:lpstr>
      <vt:lpstr>Internal re-engineering</vt:lpstr>
      <vt:lpstr>Imperatives for Organizations</vt:lpstr>
      <vt:lpstr>Understanding HR with Business</vt:lpstr>
      <vt:lpstr>Understanding the ‘Millenials’ Workforce</vt:lpstr>
      <vt:lpstr>How to manage the Gen Y</vt:lpstr>
      <vt:lpstr>Zensar’s 5F culture</vt:lpstr>
      <vt:lpstr>Three step approach by Zensar</vt:lpstr>
      <vt:lpstr>Employee Engagement</vt:lpstr>
      <vt:lpstr>Slide 15</vt:lpstr>
      <vt:lpstr>Thank You!</vt:lpstr>
    </vt:vector>
  </TitlesOfParts>
  <Company>Zensar Technologies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Imperatives for Employees with changing Industry Trends</dc:title>
  <dc:creator>Aditi Bhargava</dc:creator>
  <cp:lastModifiedBy>Preetha</cp:lastModifiedBy>
  <cp:revision>158</cp:revision>
  <dcterms:created xsi:type="dcterms:W3CDTF">2011-08-30T12:18:19Z</dcterms:created>
  <dcterms:modified xsi:type="dcterms:W3CDTF">2012-01-06T10:10:17Z</dcterms:modified>
</cp:coreProperties>
</file>